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3" r:id="rId3"/>
    <p:sldId id="260" r:id="rId4"/>
    <p:sldId id="267" r:id="rId5"/>
    <p:sldId id="256" r:id="rId6"/>
    <p:sldId id="266" r:id="rId7"/>
    <p:sldId id="265" r:id="rId8"/>
    <p:sldId id="257" r:id="rId9"/>
    <p:sldId id="268" r:id="rId10"/>
    <p:sldId id="262" r:id="rId11"/>
    <p:sldId id="261"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7"/>
    <a:srgbClr val="FFFFFB"/>
    <a:srgbClr val="FFFAD5"/>
    <a:srgbClr val="D073E9"/>
    <a:srgbClr val="8B1AAA"/>
    <a:srgbClr val="FFFFD9"/>
    <a:srgbClr val="AE21D5"/>
    <a:srgbClr val="C34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69A30-8703-4ED9-A42C-6F751F023BFA}" v="459" dt="2021-08-19T13:31:05.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p:cViewPr varScale="1">
        <p:scale>
          <a:sx n="41" d="100"/>
          <a:sy n="41" d="100"/>
        </p:scale>
        <p:origin x="66" y="5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5CD8738-F0F2-4F65-967A-5C2DD3E76CAF}" type="datetimeFigureOut">
              <a:rPr lang="en-GB" smtClean="0"/>
              <a:t>21/08/2021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170BB82-CB58-4470-8080-3C9720E24737}" type="slidenum">
              <a:rPr lang="en-GB" smtClean="0"/>
              <a:t>‹#›</a:t>
            </a:fld>
            <a:endParaRPr lang="en-GB"/>
          </a:p>
        </p:txBody>
      </p:sp>
    </p:spTree>
    <p:extLst>
      <p:ext uri="{BB962C8B-B14F-4D97-AF65-F5344CB8AC3E}">
        <p14:creationId xmlns:p14="http://schemas.microsoft.com/office/powerpoint/2010/main" val="28535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70BB82-CB58-4470-8080-3C9720E24737}" type="slidenum">
              <a:rPr lang="en-GB" smtClean="0"/>
              <a:t>10</a:t>
            </a:fld>
            <a:endParaRPr lang="en-GB"/>
          </a:p>
        </p:txBody>
      </p:sp>
    </p:spTree>
    <p:extLst>
      <p:ext uri="{BB962C8B-B14F-4D97-AF65-F5344CB8AC3E}">
        <p14:creationId xmlns:p14="http://schemas.microsoft.com/office/powerpoint/2010/main" val="2809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6F66843-0EDA-4619-A2EC-C8E66965D579}" type="datetimeFigureOut">
              <a:rPr lang="en-GB" smtClean="0"/>
              <a:t>21/08/2021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381903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66843-0EDA-4619-A2EC-C8E66965D579}" type="datetimeFigureOut">
              <a:rPr lang="en-GB" smtClean="0"/>
              <a:t>21/08/2021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3157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66843-0EDA-4619-A2EC-C8E66965D579}" type="datetimeFigureOut">
              <a:rPr lang="en-GB" smtClean="0"/>
              <a:t>21/08/2021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392409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66843-0EDA-4619-A2EC-C8E66965D579}" type="datetimeFigureOut">
              <a:rPr lang="en-GB" smtClean="0"/>
              <a:t>21/08/2021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103194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66843-0EDA-4619-A2EC-C8E66965D579}" type="datetimeFigureOut">
              <a:rPr lang="en-GB" smtClean="0"/>
              <a:t>21/08/2021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308673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66843-0EDA-4619-A2EC-C8E66965D579}" type="datetimeFigureOut">
              <a:rPr lang="en-GB" smtClean="0"/>
              <a:t>21/08/2021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338065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66843-0EDA-4619-A2EC-C8E66965D579}" type="datetimeFigureOut">
              <a:rPr lang="en-GB" smtClean="0"/>
              <a:t>21/08/2021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105151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66843-0EDA-4619-A2EC-C8E66965D579}" type="datetimeFigureOut">
              <a:rPr lang="en-GB" smtClean="0"/>
              <a:t>21/08/2021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98510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66843-0EDA-4619-A2EC-C8E66965D579}" type="datetimeFigureOut">
              <a:rPr lang="en-GB" smtClean="0"/>
              <a:t>21/08/2021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167809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F66843-0EDA-4619-A2EC-C8E66965D579}" type="datetimeFigureOut">
              <a:rPr lang="en-GB" smtClean="0"/>
              <a:t>21/08/2021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181415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F66843-0EDA-4619-A2EC-C8E66965D579}" type="datetimeFigureOut">
              <a:rPr lang="en-GB" smtClean="0"/>
              <a:t>21/08/2021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5AEB86-3418-4A07-9D31-0948D533F49F}" type="slidenum">
              <a:rPr lang="en-GB" smtClean="0"/>
              <a:t>‹#›</a:t>
            </a:fld>
            <a:endParaRPr lang="en-GB"/>
          </a:p>
        </p:txBody>
      </p:sp>
    </p:spTree>
    <p:extLst>
      <p:ext uri="{BB962C8B-B14F-4D97-AF65-F5344CB8AC3E}">
        <p14:creationId xmlns:p14="http://schemas.microsoft.com/office/powerpoint/2010/main" val="75947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66843-0EDA-4619-A2EC-C8E66965D579}" type="datetimeFigureOut">
              <a:rPr lang="en-GB" smtClean="0"/>
              <a:t>21/08/2021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EB86-3418-4A07-9D31-0948D533F49F}" type="slidenum">
              <a:rPr lang="en-GB" smtClean="0"/>
              <a:t>‹#›</a:t>
            </a:fld>
            <a:endParaRPr lang="en-GB"/>
          </a:p>
        </p:txBody>
      </p:sp>
    </p:spTree>
    <p:extLst>
      <p:ext uri="{BB962C8B-B14F-4D97-AF65-F5344CB8AC3E}">
        <p14:creationId xmlns:p14="http://schemas.microsoft.com/office/powerpoint/2010/main" val="285429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udents.leeds.ac.uk/disabilityservices"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disability@leeds.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isability@leeds.ac.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isability@leeds.ac.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udents.leeds.ac.uk/settingupyoursuppor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tudents.leeds.ac.uk/disabledstudentsfunding" TargetMode="External"/><Relationship Id="rId4" Type="http://schemas.openxmlformats.org/officeDocument/2006/relationships/hyperlink" Target="https://students.leeds.ac.uk/providingevidenc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
          <p:cNvSpPr/>
          <p:nvPr/>
        </p:nvSpPr>
        <p:spPr>
          <a:xfrm>
            <a:off x="0" y="-35883"/>
            <a:ext cx="12192000" cy="6893883"/>
          </a:xfrm>
          <a:prstGeom prst="rect">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descr="Welcome to Disability Services"/>
          <p:cNvSpPr>
            <a:spLocks noGrp="1"/>
          </p:cNvSpPr>
          <p:nvPr>
            <p:ph idx="1"/>
          </p:nvPr>
        </p:nvSpPr>
        <p:spPr/>
        <p:txBody>
          <a:bodyPr>
            <a:normAutofit/>
          </a:bodyPr>
          <a:lstStyle/>
          <a:p>
            <a:pPr marL="0" indent="0" algn="ctr">
              <a:buNone/>
            </a:pPr>
            <a:r>
              <a:rPr lang="en-GB" sz="8000" dirty="0" smtClean="0">
                <a:solidFill>
                  <a:schemeClr val="bg1"/>
                </a:solidFill>
              </a:rPr>
              <a:t>Welcome to Disability Services</a:t>
            </a:r>
          </a:p>
          <a:p>
            <a:pPr marL="0" indent="0" algn="ctr">
              <a:buNone/>
            </a:pPr>
            <a:endParaRPr lang="en-GB" sz="4400" dirty="0" smtClean="0">
              <a:solidFill>
                <a:schemeClr val="bg1"/>
              </a:solidFill>
            </a:endParaRPr>
          </a:p>
          <a:p>
            <a:pPr marL="0" indent="0" algn="ctr">
              <a:buNone/>
            </a:pPr>
            <a:endParaRPr lang="en-GB" sz="4400" dirty="0" smtClean="0">
              <a:solidFill>
                <a:schemeClr val="bg1"/>
              </a:solidFill>
            </a:endParaRPr>
          </a:p>
          <a:p>
            <a:pPr marL="0" indent="0" algn="ctr">
              <a:buNone/>
            </a:pPr>
            <a:endParaRPr lang="en-GB" sz="4400" dirty="0">
              <a:solidFill>
                <a:schemeClr val="bg1"/>
              </a:solidFill>
            </a:endParaRPr>
          </a:p>
        </p:txBody>
      </p:sp>
      <p:cxnSp>
        <p:nvCxnSpPr>
          <p:cNvPr id="10" name="Straight Connector 9" descr="a white line"/>
          <p:cNvCxnSpPr/>
          <p:nvPr/>
        </p:nvCxnSpPr>
        <p:spPr>
          <a:xfrm>
            <a:off x="4454577" y="4691921"/>
            <a:ext cx="3282846"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664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descr="Disability Services: Post Graduate Researchers&#10;"/>
          <p:cNvSpPr txBox="1"/>
          <p:nvPr/>
        </p:nvSpPr>
        <p:spPr>
          <a:xfrm>
            <a:off x="126026" y="55341"/>
            <a:ext cx="9226980"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Post Graduate Researchers</a:t>
            </a:r>
          </a:p>
        </p:txBody>
      </p:sp>
      <p:pic>
        <p:nvPicPr>
          <p:cNvPr id="8" name="Picture 2" descr="University of Leeds logo: a white square with the stylised image of a tower offset to the right, and the words 'University of Leeds' written underneath.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descr="If you studied at Leeds previously, let Disability Services know that you have moved on to further study&#10;&#10;You may have a Needs Assessment from previous study, or you may need to provide new evidence&#10;&#10;Disability Services can consider support &amp; adjustments for the transfer and viva processes&#10;&#10;If your studies are funded by a Research Council you may be able to apply for DSA&#10;&#10;For other UK students, you can apply to Student Finance England or chat to Disability Services about other funding options&#10;&#10;"/>
          <p:cNvSpPr txBox="1"/>
          <p:nvPr/>
        </p:nvSpPr>
        <p:spPr>
          <a:xfrm>
            <a:off x="224056" y="1312591"/>
            <a:ext cx="11743888" cy="6740307"/>
          </a:xfrm>
          <a:prstGeom prst="rect">
            <a:avLst/>
          </a:prstGeom>
          <a:noFill/>
        </p:spPr>
        <p:txBody>
          <a:bodyPr wrap="square" rtlCol="0" anchor="t">
            <a:spAutoFit/>
          </a:bodyPr>
          <a:lstStyle/>
          <a:p>
            <a:r>
              <a:rPr lang="en-GB" sz="2400" dirty="0">
                <a:solidFill>
                  <a:srgbClr val="00B0F0"/>
                </a:solidFill>
              </a:rPr>
              <a:t>PG researchers also need to register and provide evidence:</a:t>
            </a:r>
          </a:p>
          <a:p>
            <a:endParaRPr lang="en-GB" sz="2400" dirty="0"/>
          </a:p>
          <a:p>
            <a:pPr marL="342900" indent="-342900">
              <a:buFont typeface="Arial" panose="020B0604020202020204" pitchFamily="34" charset="0"/>
              <a:buChar char="•"/>
            </a:pPr>
            <a:r>
              <a:rPr lang="en-GB" sz="2400" dirty="0" smtClean="0"/>
              <a:t>If </a:t>
            </a:r>
            <a:r>
              <a:rPr lang="en-GB" sz="2400" dirty="0"/>
              <a:t>you studied at Leeds previously, let Disability Services know that you have moved on to further study</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You may have a Needs Assessment from previous study, or you may need to provide new evidence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Disability Services can consider support &amp; adjustments for the transfer and viva processes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If your studies are funded by a Research Council you may be able to apply for DSA</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For other UK students, you can apply to Student Finance England or chat to Disability Services about other funding options</a:t>
            </a:r>
          </a:p>
          <a:p>
            <a:endParaRPr lang="en-GB" sz="2400" dirty="0"/>
          </a:p>
          <a:p>
            <a:endParaRPr lang="en-GB" sz="2400" dirty="0"/>
          </a:p>
          <a:p>
            <a:r>
              <a:rPr lang="en-GB" sz="2400" b="1" dirty="0">
                <a:cs typeface="Arial" panose="020B0604020202020204" pitchFamily="34" charset="0"/>
              </a:rPr>
              <a:t> </a:t>
            </a:r>
          </a:p>
          <a:p>
            <a:pPr marL="285750" indent="-285750">
              <a:buFont typeface="Arial" panose="020B0604020202020204" pitchFamily="34" charset="0"/>
              <a:buChar char="•"/>
            </a:pPr>
            <a:endParaRPr lang="en-GB" sz="2400" b="1" dirty="0">
              <a:cs typeface="Arial" panose="020B0604020202020204" pitchFamily="34" charset="0"/>
            </a:endParaRPr>
          </a:p>
        </p:txBody>
      </p:sp>
    </p:spTree>
    <p:extLst>
      <p:ext uri="{BB962C8B-B14F-4D97-AF65-F5344CB8AC3E}">
        <p14:creationId xmlns:p14="http://schemas.microsoft.com/office/powerpoint/2010/main" val="2141316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descr="Any Questions?&#10;"/>
          <p:cNvSpPr txBox="1"/>
          <p:nvPr/>
        </p:nvSpPr>
        <p:spPr>
          <a:xfrm>
            <a:off x="3031787" y="1591316"/>
            <a:ext cx="6128426" cy="1200329"/>
          </a:xfrm>
          <a:prstGeom prst="rect">
            <a:avLst/>
          </a:prstGeom>
          <a:noFill/>
        </p:spPr>
        <p:txBody>
          <a:bodyPr wrap="square" rtlCol="0">
            <a:spAutoFit/>
          </a:bodyPr>
          <a:lstStyle/>
          <a:p>
            <a:r>
              <a:rPr lang="en-GB" sz="7200" dirty="0">
                <a:solidFill>
                  <a:srgbClr val="00B0F0"/>
                </a:solidFill>
              </a:rPr>
              <a:t>Any Questions?</a:t>
            </a:r>
          </a:p>
        </p:txBody>
      </p:sp>
      <p:sp>
        <p:nvSpPr>
          <p:cNvPr id="16" name="TextBox 15" descr="Find the handbook: www.students.leeds.ac.uk/disabilityservices&#10;"/>
          <p:cNvSpPr txBox="1"/>
          <p:nvPr/>
        </p:nvSpPr>
        <p:spPr>
          <a:xfrm>
            <a:off x="2728896" y="3365465"/>
            <a:ext cx="6854279" cy="954107"/>
          </a:xfrm>
          <a:prstGeom prst="rect">
            <a:avLst/>
          </a:prstGeom>
          <a:noFill/>
        </p:spPr>
        <p:txBody>
          <a:bodyPr wrap="square" rtlCol="0">
            <a:spAutoFit/>
          </a:bodyPr>
          <a:lstStyle/>
          <a:p>
            <a:pPr algn="ctr"/>
            <a:r>
              <a:rPr lang="en-GB" sz="2800" dirty="0"/>
              <a:t>Find </a:t>
            </a:r>
            <a:r>
              <a:rPr lang="en-GB" sz="2800" dirty="0" smtClean="0"/>
              <a:t>the</a:t>
            </a:r>
            <a:r>
              <a:rPr lang="en-GB" sz="2800" dirty="0" smtClean="0"/>
              <a:t> </a:t>
            </a:r>
            <a:r>
              <a:rPr lang="en-GB" sz="2800" dirty="0"/>
              <a:t>handbook: </a:t>
            </a:r>
            <a:r>
              <a:rPr lang="en-GB" sz="2800" dirty="0">
                <a:hlinkClick r:id="rId3" tooltip="the Disability Services home page"/>
              </a:rPr>
              <a:t>www.students.leeds.ac.uk/disabilityservices</a:t>
            </a:r>
            <a:endParaRPr lang="en-GB" sz="2800" dirty="0"/>
          </a:p>
        </p:txBody>
      </p:sp>
      <p:sp>
        <p:nvSpPr>
          <p:cNvPr id="12" name="Rectangle 11" descr="Email: disability@leeds.ac.uk&#10;"/>
          <p:cNvSpPr/>
          <p:nvPr/>
        </p:nvSpPr>
        <p:spPr>
          <a:xfrm>
            <a:off x="2574025" y="5517217"/>
            <a:ext cx="3222357" cy="400110"/>
          </a:xfrm>
          <a:prstGeom prst="rect">
            <a:avLst/>
          </a:prstGeom>
        </p:spPr>
        <p:txBody>
          <a:bodyPr wrap="none">
            <a:spAutoFit/>
          </a:bodyPr>
          <a:lstStyle/>
          <a:p>
            <a:r>
              <a:rPr lang="en-GB" sz="2000" b="1" dirty="0"/>
              <a:t>Email</a:t>
            </a:r>
            <a:r>
              <a:rPr lang="en-GB" sz="2000" dirty="0"/>
              <a:t>: </a:t>
            </a:r>
            <a:r>
              <a:rPr lang="en-GB" sz="2000" u="sng" dirty="0">
                <a:hlinkClick r:id="rId4"/>
              </a:rPr>
              <a:t>disability@leeds.ac.uk</a:t>
            </a:r>
            <a:endParaRPr lang="en-GB" sz="2000" b="1" dirty="0"/>
          </a:p>
        </p:txBody>
      </p:sp>
      <p:sp>
        <p:nvSpPr>
          <p:cNvPr id="13" name="Rectangle 12" descr="Telephone: 0113 343 3927"/>
          <p:cNvSpPr/>
          <p:nvPr/>
        </p:nvSpPr>
        <p:spPr>
          <a:xfrm>
            <a:off x="6309013" y="5517217"/>
            <a:ext cx="3020635" cy="400110"/>
          </a:xfrm>
          <a:prstGeom prst="rect">
            <a:avLst/>
          </a:prstGeom>
        </p:spPr>
        <p:txBody>
          <a:bodyPr wrap="none">
            <a:spAutoFit/>
          </a:bodyPr>
          <a:lstStyle/>
          <a:p>
            <a:r>
              <a:rPr lang="en-GB" sz="2000" b="1" dirty="0"/>
              <a:t>Telephone</a:t>
            </a:r>
            <a:r>
              <a:rPr lang="en-GB" sz="2000" dirty="0"/>
              <a:t>: 0113 343 3927 </a:t>
            </a:r>
          </a:p>
        </p:txBody>
      </p:sp>
      <p:pic>
        <p:nvPicPr>
          <p:cNvPr id="11" name="Picture 10" descr="Facebook logo - a blue square with an offset lower case 'f' inside.&#10;&#10;Facebook handle is UoLDisabilityTeam"/>
          <p:cNvPicPr>
            <a:picLocks noChangeAspect="1"/>
          </p:cNvPicPr>
          <p:nvPr/>
        </p:nvPicPr>
        <p:blipFill>
          <a:blip r:embed="rId5"/>
          <a:stretch>
            <a:fillRect/>
          </a:stretch>
        </p:blipFill>
        <p:spPr>
          <a:xfrm>
            <a:off x="1698819" y="6138354"/>
            <a:ext cx="461665" cy="461665"/>
          </a:xfrm>
          <a:prstGeom prst="rect">
            <a:avLst/>
          </a:prstGeom>
        </p:spPr>
      </p:pic>
      <p:sp>
        <p:nvSpPr>
          <p:cNvPr id="10" name="TextBox 9" descr="Twitter logo: a blue square featuring a white bird silhouette inside&#10;&#10;Twitter handle is @UoLDisability"/>
          <p:cNvSpPr txBox="1"/>
          <p:nvPr/>
        </p:nvSpPr>
        <p:spPr>
          <a:xfrm>
            <a:off x="2285175" y="6199909"/>
            <a:ext cx="3967501" cy="400110"/>
          </a:xfrm>
          <a:prstGeom prst="rect">
            <a:avLst/>
          </a:prstGeom>
          <a:noFill/>
        </p:spPr>
        <p:txBody>
          <a:bodyPr wrap="square" rtlCol="0">
            <a:spAutoFit/>
          </a:bodyPr>
          <a:lstStyle/>
          <a:p>
            <a:r>
              <a:rPr lang="en-GB" sz="2000" dirty="0"/>
              <a:t> </a:t>
            </a:r>
            <a:r>
              <a:rPr lang="en-GB" sz="2000" dirty="0" err="1"/>
              <a:t>UoLDisabilityTeam</a:t>
            </a:r>
            <a:endParaRPr lang="en-GB" sz="2000" dirty="0"/>
          </a:p>
        </p:txBody>
      </p:sp>
      <p:pic>
        <p:nvPicPr>
          <p:cNvPr id="9" name="Picture 8" descr="The Twitter logo - a blue box with the image of a white bird inside&#10;"/>
          <p:cNvPicPr>
            <a:picLocks noChangeAspect="1"/>
          </p:cNvPicPr>
          <p:nvPr/>
        </p:nvPicPr>
        <p:blipFill>
          <a:blip r:embed="rId6"/>
          <a:stretch>
            <a:fillRect/>
          </a:stretch>
        </p:blipFill>
        <p:spPr>
          <a:xfrm>
            <a:off x="4900482" y="6141333"/>
            <a:ext cx="461665" cy="461665"/>
          </a:xfrm>
          <a:prstGeom prst="rect">
            <a:avLst/>
          </a:prstGeom>
        </p:spPr>
      </p:pic>
      <p:sp>
        <p:nvSpPr>
          <p:cNvPr id="8" name="TextBox 7" descr="Instagram logo- a pink and white square with rounded edges&#10;&#10;Instagram handle is @UoLDisability"/>
          <p:cNvSpPr txBox="1"/>
          <p:nvPr/>
        </p:nvSpPr>
        <p:spPr>
          <a:xfrm>
            <a:off x="5362147" y="6172947"/>
            <a:ext cx="3967501" cy="400110"/>
          </a:xfrm>
          <a:prstGeom prst="rect">
            <a:avLst/>
          </a:prstGeom>
          <a:noFill/>
        </p:spPr>
        <p:txBody>
          <a:bodyPr wrap="square" rtlCol="0">
            <a:spAutoFit/>
          </a:bodyPr>
          <a:lstStyle/>
          <a:p>
            <a:r>
              <a:rPr lang="en-GB" sz="2000" dirty="0"/>
              <a:t>@</a:t>
            </a:r>
            <a:r>
              <a:rPr lang="en-GB" sz="2000" dirty="0" err="1"/>
              <a:t>UoLDisability</a:t>
            </a:r>
            <a:endParaRPr lang="en-GB" sz="2000" dirty="0"/>
          </a:p>
        </p:txBody>
      </p:sp>
      <p:pic>
        <p:nvPicPr>
          <p:cNvPr id="2" name="Picture 1" descr="Instagram logo: a ombre effect purple-red-orange-yellow square containing a stylised camera image."/>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45921" y="6138354"/>
            <a:ext cx="490482" cy="490482"/>
          </a:xfrm>
          <a:prstGeom prst="rect">
            <a:avLst/>
          </a:prstGeom>
        </p:spPr>
      </p:pic>
      <p:sp>
        <p:nvSpPr>
          <p:cNvPr id="14" name="TextBox 13"/>
          <p:cNvSpPr txBox="1"/>
          <p:nvPr/>
        </p:nvSpPr>
        <p:spPr>
          <a:xfrm>
            <a:off x="8236426" y="6169131"/>
            <a:ext cx="3967501" cy="400110"/>
          </a:xfrm>
          <a:prstGeom prst="rect">
            <a:avLst/>
          </a:prstGeom>
          <a:noFill/>
        </p:spPr>
        <p:txBody>
          <a:bodyPr wrap="square" rtlCol="0" anchor="t">
            <a:spAutoFit/>
          </a:bodyPr>
          <a:lstStyle/>
          <a:p>
            <a:r>
              <a:rPr lang="en-GB" sz="2000" dirty="0"/>
              <a:t>@UoLDisability</a:t>
            </a:r>
          </a:p>
        </p:txBody>
      </p:sp>
    </p:spTree>
    <p:extLst>
      <p:ext uri="{BB962C8B-B14F-4D97-AF65-F5344CB8AC3E}">
        <p14:creationId xmlns:p14="http://schemas.microsoft.com/office/powerpoint/2010/main" val="484451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sp>
        <p:nvSpPr>
          <p:cNvPr id="18" name="Content Placeholder 15" descr="Did you have arrangements for your exams at school?&#10;Or do you have a disability or condition that may affect your studies at university? &#10;"/>
          <p:cNvSpPr>
            <a:spLocks noGrp="1"/>
          </p:cNvSpPr>
          <p:nvPr>
            <p:ph idx="1"/>
          </p:nvPr>
        </p:nvSpPr>
        <p:spPr>
          <a:xfrm>
            <a:off x="373504" y="1438353"/>
            <a:ext cx="11458611" cy="917575"/>
          </a:xfrm>
        </p:spPr>
        <p:txBody>
          <a:bodyPr>
            <a:noAutofit/>
          </a:bodyPr>
          <a:lstStyle/>
          <a:p>
            <a:r>
              <a:rPr lang="en-GB" smtClean="0"/>
              <a:t>Did you have arrangements for your exams at school?</a:t>
            </a:r>
          </a:p>
          <a:p>
            <a:r>
              <a:rPr lang="en-GB" smtClean="0"/>
              <a:t>Or do you have a disability or condition that may affect your studies at university? </a:t>
            </a:r>
            <a:endParaRPr lang="en-GB" dirty="0"/>
          </a:p>
        </p:txBody>
      </p:sp>
      <p:grpSp>
        <p:nvGrpSpPr>
          <p:cNvPr id="2" name="Group 1" descr="a blue speech bubble with the words say hello to Disability Services inside">
            <a:extLst>
              <a:ext uri="{FF2B5EF4-FFF2-40B4-BE49-F238E27FC236}">
                <a16:creationId xmlns:a16="http://schemas.microsoft.com/office/drawing/2014/main" id="{D1BC165A-1C1E-4998-97AD-4579F7255482}"/>
              </a:ext>
            </a:extLst>
          </p:cNvPr>
          <p:cNvGrpSpPr/>
          <p:nvPr/>
        </p:nvGrpSpPr>
        <p:grpSpPr>
          <a:xfrm>
            <a:off x="1374534" y="2593297"/>
            <a:ext cx="7629006" cy="1417722"/>
            <a:chOff x="1407585" y="2225625"/>
            <a:chExt cx="7629006" cy="1417722"/>
          </a:xfrm>
        </p:grpSpPr>
        <p:sp>
          <p:nvSpPr>
            <p:cNvPr id="15" name="Rounded Rectangular Callout 14"/>
            <p:cNvSpPr/>
            <p:nvPr/>
          </p:nvSpPr>
          <p:spPr>
            <a:xfrm>
              <a:off x="2947619" y="2723125"/>
              <a:ext cx="6088972" cy="920222"/>
            </a:xfrm>
            <a:prstGeom prst="wedgeRoundRectCallou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descr="A blue speech bubble with the words say hello to Disability Services"/>
            <p:cNvSpPr txBox="1"/>
            <p:nvPr/>
          </p:nvSpPr>
          <p:spPr>
            <a:xfrm>
              <a:off x="1407585" y="2225625"/>
              <a:ext cx="7545936" cy="1261884"/>
            </a:xfrm>
            <a:prstGeom prst="rect">
              <a:avLst/>
            </a:prstGeom>
            <a:noFill/>
          </p:spPr>
          <p:txBody>
            <a:bodyPr wrap="square" rtlCol="0">
              <a:spAutoFit/>
            </a:bodyPr>
            <a:lstStyle/>
            <a:p>
              <a:pPr algn="ctr"/>
              <a:endParaRPr lang="en-GB" sz="4000" dirty="0" smtClean="0">
                <a:solidFill>
                  <a:srgbClr val="00B0F0"/>
                </a:solidFill>
              </a:endParaRPr>
            </a:p>
            <a:p>
              <a:pPr algn="ctr"/>
              <a:r>
                <a:rPr lang="en-GB" sz="3600" dirty="0" smtClean="0">
                  <a:solidFill>
                    <a:srgbClr val="00B0F0"/>
                  </a:solidFill>
                </a:rPr>
                <a:t>                </a:t>
              </a:r>
              <a:r>
                <a:rPr lang="en-GB" sz="3600" dirty="0">
                  <a:solidFill>
                    <a:srgbClr val="00B0F0"/>
                  </a:solidFill>
                </a:rPr>
                <a:t>Say hello to Disability Services</a:t>
              </a:r>
            </a:p>
          </p:txBody>
        </p:sp>
      </p:grpSp>
      <p:sp>
        <p:nvSpPr>
          <p:cNvPr id="21" name="Content Placeholder 15" descr="They are a friendly service for the University’s disabled students&#10;They recommend academic adjustments so that disabled students can fully access their course&#10;&#10;"/>
          <p:cNvSpPr txBox="1">
            <a:spLocks/>
          </p:cNvSpPr>
          <p:nvPr/>
        </p:nvSpPr>
        <p:spPr>
          <a:xfrm>
            <a:off x="310259" y="4458569"/>
            <a:ext cx="10515600" cy="917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They are</a:t>
            </a:r>
            <a:r>
              <a:rPr lang="en-GB" dirty="0" smtClean="0"/>
              <a:t> </a:t>
            </a:r>
            <a:r>
              <a:rPr lang="en-GB" dirty="0"/>
              <a:t>a friendly service for the University’s disabled students</a:t>
            </a:r>
          </a:p>
          <a:p>
            <a:r>
              <a:rPr lang="en-GB" dirty="0" smtClean="0"/>
              <a:t>They</a:t>
            </a:r>
            <a:r>
              <a:rPr lang="en-GB" dirty="0" smtClean="0"/>
              <a:t> </a:t>
            </a:r>
            <a:r>
              <a:rPr lang="en-GB" dirty="0"/>
              <a:t>recommend academic adjustments so that disabled students can fully access their course</a:t>
            </a:r>
          </a:p>
        </p:txBody>
      </p:sp>
      <p:sp>
        <p:nvSpPr>
          <p:cNvPr id="9" name="TextBox 8" descr="disability@leeds.ac.uk">
            <a:extLst>
              <a:ext uri="{FF2B5EF4-FFF2-40B4-BE49-F238E27FC236}">
                <a16:creationId xmlns:a16="http://schemas.microsoft.com/office/drawing/2014/main" id="{ACEC6847-35F9-4CC2-B80F-888C4967DDE5}"/>
              </a:ext>
            </a:extLst>
          </p:cNvPr>
          <p:cNvSpPr txBox="1"/>
          <p:nvPr/>
        </p:nvSpPr>
        <p:spPr>
          <a:xfrm>
            <a:off x="2729509" y="5979532"/>
            <a:ext cx="7461195" cy="523220"/>
          </a:xfrm>
          <a:prstGeom prst="rect">
            <a:avLst/>
          </a:prstGeom>
          <a:noFill/>
        </p:spPr>
        <p:txBody>
          <a:bodyPr wrap="square" rtlCol="0">
            <a:spAutoFit/>
          </a:bodyPr>
          <a:lstStyle/>
          <a:p>
            <a:pPr algn="ctr"/>
            <a:r>
              <a:rPr lang="en-GB" sz="2800" dirty="0">
                <a:hlinkClick r:id="rId3"/>
              </a:rPr>
              <a:t>disability@leeds.ac.uk</a:t>
            </a:r>
            <a:r>
              <a:rPr lang="en-GB" sz="2800" dirty="0"/>
              <a:t>		</a:t>
            </a:r>
          </a:p>
        </p:txBody>
      </p:sp>
    </p:spTree>
    <p:extLst>
      <p:ext uri="{BB962C8B-B14F-4D97-AF65-F5344CB8AC3E}">
        <p14:creationId xmlns:p14="http://schemas.microsoft.com/office/powerpoint/2010/main" val="119918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10;"/>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descr="Three teams:&#10;&#10;Front of House: your first point of call, including our friendly reception team&#10;Disability Advisory Team: our disability advisors and coordinators&#10;Support Worker Team: providing 1:1 support to disabled students &#10;&#10;The majority of our staff are still working from home&#10;"/>
          <p:cNvSpPr txBox="1"/>
          <p:nvPr/>
        </p:nvSpPr>
        <p:spPr>
          <a:xfrm>
            <a:off x="378372" y="1591316"/>
            <a:ext cx="11519338" cy="3724096"/>
          </a:xfrm>
          <a:prstGeom prst="rect">
            <a:avLst/>
          </a:prstGeom>
          <a:noFill/>
        </p:spPr>
        <p:txBody>
          <a:bodyPr wrap="square" rtlCol="0">
            <a:spAutoFit/>
          </a:bodyPr>
          <a:lstStyle/>
          <a:p>
            <a:r>
              <a:rPr lang="en-GB" sz="3200" dirty="0"/>
              <a:t>Three teams:</a:t>
            </a:r>
          </a:p>
          <a:p>
            <a:endParaRPr lang="en-GB" sz="1200" dirty="0"/>
          </a:p>
          <a:p>
            <a:pPr marL="457200" indent="-457200">
              <a:buFont typeface="Arial" panose="020B0604020202020204" pitchFamily="34" charset="0"/>
              <a:buChar char="•"/>
            </a:pPr>
            <a:r>
              <a:rPr lang="en-GB" sz="3200" dirty="0">
                <a:solidFill>
                  <a:srgbClr val="00B0F0"/>
                </a:solidFill>
              </a:rPr>
              <a:t>Front of House: </a:t>
            </a:r>
            <a:r>
              <a:rPr lang="en-GB" sz="3200" dirty="0"/>
              <a:t>your first point of call, including our friendly reception team</a:t>
            </a:r>
          </a:p>
          <a:p>
            <a:pPr marL="457200" indent="-457200">
              <a:buFont typeface="Arial" panose="020B0604020202020204" pitchFamily="34" charset="0"/>
              <a:buChar char="•"/>
            </a:pPr>
            <a:r>
              <a:rPr lang="en-GB" sz="3200" dirty="0">
                <a:solidFill>
                  <a:srgbClr val="00B0F0"/>
                </a:solidFill>
              </a:rPr>
              <a:t>Disability Advisory Team: </a:t>
            </a:r>
            <a:r>
              <a:rPr lang="en-GB" sz="3200" dirty="0"/>
              <a:t>our disability advisors and coordinators</a:t>
            </a:r>
          </a:p>
          <a:p>
            <a:pPr marL="457200" indent="-457200">
              <a:buFont typeface="Arial" panose="020B0604020202020204" pitchFamily="34" charset="0"/>
              <a:buChar char="•"/>
            </a:pPr>
            <a:r>
              <a:rPr lang="en-GB" sz="3200" dirty="0">
                <a:solidFill>
                  <a:srgbClr val="00B0F0"/>
                </a:solidFill>
              </a:rPr>
              <a:t>Support Worker Team: </a:t>
            </a:r>
            <a:r>
              <a:rPr lang="en-GB" sz="3200" dirty="0"/>
              <a:t>providing 1:1 support to disabled students </a:t>
            </a:r>
          </a:p>
          <a:p>
            <a:endParaRPr lang="en-GB" sz="3200" dirty="0"/>
          </a:p>
          <a:p>
            <a:r>
              <a:rPr lang="en-GB" sz="3200" b="1" dirty="0"/>
              <a:t>The majority of our staff are still working from home</a:t>
            </a:r>
          </a:p>
        </p:txBody>
      </p:sp>
      <p:sp>
        <p:nvSpPr>
          <p:cNvPr id="15" name="TextBox 14" descr="Email us: disability@leeds.ac.uk">
            <a:extLst>
              <a:ext uri="{FF2B5EF4-FFF2-40B4-BE49-F238E27FC236}">
                <a16:creationId xmlns:a16="http://schemas.microsoft.com/office/drawing/2014/main" id="{8BD62954-F02C-4F5D-A5A0-0ED8C7653B7C}"/>
              </a:ext>
            </a:extLst>
          </p:cNvPr>
          <p:cNvSpPr txBox="1"/>
          <p:nvPr/>
        </p:nvSpPr>
        <p:spPr>
          <a:xfrm>
            <a:off x="378372" y="5519640"/>
            <a:ext cx="15313828" cy="707886"/>
          </a:xfrm>
          <a:prstGeom prst="rect">
            <a:avLst/>
          </a:prstGeom>
          <a:noFill/>
        </p:spPr>
        <p:txBody>
          <a:bodyPr wrap="square" rtlCol="0">
            <a:spAutoFit/>
          </a:bodyPr>
          <a:lstStyle/>
          <a:p>
            <a:r>
              <a:rPr lang="en-GB" sz="3200" dirty="0"/>
              <a:t>Email us: </a:t>
            </a:r>
            <a:r>
              <a:rPr lang="en-GB" sz="3200" dirty="0">
                <a:solidFill>
                  <a:srgbClr val="00B0F0"/>
                </a:solidFill>
                <a:hlinkClick r:id="rId3"/>
              </a:rPr>
              <a:t>disability@leeds.ac.uk</a:t>
            </a:r>
            <a:r>
              <a:rPr lang="en-GB" sz="4000" dirty="0"/>
              <a:t>	</a:t>
            </a:r>
          </a:p>
        </p:txBody>
      </p:sp>
    </p:spTree>
    <p:extLst>
      <p:ext uri="{BB962C8B-B14F-4D97-AF65-F5344CB8AC3E}">
        <p14:creationId xmlns:p14="http://schemas.microsoft.com/office/powerpoint/2010/main" val="1805201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descr="Email us: disability@leeds.ac.uk"/>
          <p:cNvSpPr txBox="1"/>
          <p:nvPr/>
        </p:nvSpPr>
        <p:spPr>
          <a:xfrm>
            <a:off x="575733" y="485329"/>
            <a:ext cx="430755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Disability Services </a:t>
            </a:r>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descr="School &amp; Service colleagues:&#10;&#10;Student Support Officers&#10;Disability Contacts&#10;Personal Tutors&#10;PhD supervisors&#10;Mental Health Team&#10;"/>
          <p:cNvSpPr txBox="1"/>
          <p:nvPr/>
        </p:nvSpPr>
        <p:spPr>
          <a:xfrm>
            <a:off x="575733" y="2135560"/>
            <a:ext cx="6820525"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School &amp; Service colleagues</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Student Support Officers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Disability Contacts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Personal Tutors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PhD supervisors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Mental Health Team</a:t>
            </a:r>
          </a:p>
        </p:txBody>
      </p:sp>
      <p:cxnSp>
        <p:nvCxnSpPr>
          <p:cNvPr id="17" name="Straight Connector 16" descr="a vertical blue line"/>
          <p:cNvCxnSpPr>
            <a:cxnSpLocks/>
          </p:cNvCxnSpPr>
          <p:nvPr/>
        </p:nvCxnSpPr>
        <p:spPr>
          <a:xfrm>
            <a:off x="5905778" y="2150326"/>
            <a:ext cx="37822" cy="352466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descr="Aligned services:&#10;&#10;The Leeds Assessment Centre&#10;RNIB transcription service&#10;"/>
          <p:cNvSpPr txBox="1"/>
          <p:nvPr/>
        </p:nvSpPr>
        <p:spPr>
          <a:xfrm>
            <a:off x="6226614" y="2182766"/>
            <a:ext cx="541515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Aligned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The Leeds Assessment Centre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RNIB transcription service</a:t>
            </a:r>
          </a:p>
        </p:txBody>
      </p:sp>
    </p:spTree>
    <p:extLst>
      <p:ext uri="{BB962C8B-B14F-4D97-AF65-F5344CB8AC3E}">
        <p14:creationId xmlns:p14="http://schemas.microsoft.com/office/powerpoint/2010/main" val="2080794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102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They support a wide range of disabled students, including those who"/>
          <p:cNvSpPr txBox="1"/>
          <p:nvPr/>
        </p:nvSpPr>
        <p:spPr>
          <a:xfrm>
            <a:off x="575733" y="1274202"/>
            <a:ext cx="11162685" cy="461665"/>
          </a:xfrm>
          <a:prstGeom prst="rect">
            <a:avLst/>
          </a:prstGeom>
          <a:noFill/>
        </p:spPr>
        <p:txBody>
          <a:bodyPr wrap="square" rtlCol="0">
            <a:spAutoFit/>
          </a:bodyPr>
          <a:lstStyle/>
          <a:p>
            <a:r>
              <a:rPr lang="en-GB" sz="2400" dirty="0" smtClean="0">
                <a:solidFill>
                  <a:srgbClr val="000000"/>
                </a:solidFill>
              </a:rPr>
              <a:t>They support </a:t>
            </a:r>
            <a:r>
              <a:rPr lang="en-GB" sz="2400" dirty="0" smtClean="0">
                <a:solidFill>
                  <a:srgbClr val="000000"/>
                </a:solidFill>
              </a:rPr>
              <a:t>a </a:t>
            </a:r>
            <a:r>
              <a:rPr lang="en-GB" sz="2400" dirty="0">
                <a:solidFill>
                  <a:srgbClr val="000000"/>
                </a:solidFill>
              </a:rPr>
              <a:t>wide range of disabled students, including those who: </a:t>
            </a:r>
            <a:endParaRPr lang="en-GB" sz="2400" dirty="0"/>
          </a:p>
        </p:txBody>
      </p:sp>
      <p:sp>
        <p:nvSpPr>
          <p:cNvPr id="3" name="Subtitle 2" descr="are D/deaf or hearing impaired&#10;are blind or visually impaired&#10;have a physical disability, and/or mobility difficulties&#10;have a specific learning difficulty (for example, dyslexia or dyspraxia)&#10;have a neurodevelopmental condition (for example, AD(H)D)&#10;have a neurological condition (for example, MS, epilepsy, Tourette Syndrome, stammer)&#10;are autistic&#10;have a mental health condition&#10;have a long-term medical condition (e.g. chronic fatigue syndrome, asthma, diabetes, cancer, HIV)&#10;have a combination of these&#10;"/>
          <p:cNvSpPr>
            <a:spLocks noGrp="1"/>
          </p:cNvSpPr>
          <p:nvPr>
            <p:ph type="subTitle" idx="1"/>
          </p:nvPr>
        </p:nvSpPr>
        <p:spPr>
          <a:xfrm>
            <a:off x="575733" y="1807592"/>
            <a:ext cx="11006667" cy="4018700"/>
          </a:xfrm>
        </p:spPr>
        <p:txBody>
          <a:bodyPr numCol="2">
            <a:noAutofit/>
          </a:bodyPr>
          <a:lstStyle/>
          <a:p>
            <a:pPr marL="342900" indent="-342900" algn="l">
              <a:buFont typeface="Arial" panose="020B0604020202020204" pitchFamily="34" charset="0"/>
              <a:buChar char="•"/>
            </a:pPr>
            <a:r>
              <a:rPr lang="en-US" dirty="0">
                <a:effectLst/>
                <a:cs typeface="Arial" panose="020B0604020202020204" pitchFamily="34" charset="0"/>
              </a:rPr>
              <a:t>are D/deaf or hearing impaired</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are blind or visually impaired</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physical disability, and/or mobility difficulties</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specific learning difficulty (for example, dyslexia or dyspraxia)</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neurodevelopmental condition (for example, AD(H)D)</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neurological condition (for example, MS, epilepsy, Tourette Syndrome, stammer)</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are autistic</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mental health condition</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long-term medical condition (e.g. chronic fatigue syndrome, asthma, diabetes, cancer, HIV)</a:t>
            </a:r>
            <a:endParaRPr lang="en-US" dirty="0">
              <a:cs typeface="Arial" panose="020B0604020202020204" pitchFamily="34" charset="0"/>
            </a:endParaRPr>
          </a:p>
          <a:p>
            <a:pPr marL="342900" indent="-342900" algn="l">
              <a:buFont typeface="Arial" panose="020B0604020202020204" pitchFamily="34" charset="0"/>
              <a:buChar char="•"/>
            </a:pPr>
            <a:r>
              <a:rPr lang="en-US" dirty="0">
                <a:effectLst/>
                <a:cs typeface="Arial" panose="020B0604020202020204" pitchFamily="34" charset="0"/>
              </a:rPr>
              <a:t>have a combination of these</a:t>
            </a:r>
            <a:endParaRPr lang="en-US" dirty="0">
              <a:cs typeface="Arial" panose="020B0604020202020204" pitchFamily="34" charset="0"/>
            </a:endParaRPr>
          </a:p>
          <a:p>
            <a:pPr algn="l"/>
            <a:endParaRPr lang="en-GB" b="1" dirty="0">
              <a:cs typeface="Arial" panose="020B0604020202020204" pitchFamily="34" charset="0"/>
            </a:endParaRPr>
          </a:p>
          <a:p>
            <a:pPr algn="l"/>
            <a:r>
              <a:rPr lang="en-GB" dirty="0">
                <a:cs typeface="Arial" panose="020B0604020202020204" pitchFamily="34" charset="0"/>
              </a:rPr>
              <a:t> </a:t>
            </a:r>
          </a:p>
        </p:txBody>
      </p:sp>
      <p:sp>
        <p:nvSpPr>
          <p:cNvPr id="6" name="TextBox 5" descr="This list is not exhaustive. If you’re not sure whether you qualify for support please contact them for more advice and information"/>
          <p:cNvSpPr txBox="1"/>
          <p:nvPr/>
        </p:nvSpPr>
        <p:spPr>
          <a:xfrm>
            <a:off x="575732" y="5957172"/>
            <a:ext cx="11162685" cy="830997"/>
          </a:xfrm>
          <a:prstGeom prst="rect">
            <a:avLst/>
          </a:prstGeom>
          <a:noFill/>
        </p:spPr>
        <p:txBody>
          <a:bodyPr wrap="square" rtlCol="0">
            <a:spAutoFit/>
          </a:bodyPr>
          <a:lstStyle/>
          <a:p>
            <a:r>
              <a:rPr lang="en-GB" sz="2400" dirty="0"/>
              <a:t>This list is not exhaustive. If you’re not sure whether you qualify for support please contact </a:t>
            </a:r>
            <a:r>
              <a:rPr lang="en-GB" sz="2400" dirty="0" smtClean="0"/>
              <a:t>them</a:t>
            </a:r>
            <a:r>
              <a:rPr lang="en-GB" sz="2400" dirty="0" smtClean="0"/>
              <a:t> </a:t>
            </a:r>
            <a:r>
              <a:rPr lang="en-GB" sz="2400" dirty="0"/>
              <a:t>for more advice and information. </a:t>
            </a:r>
          </a:p>
        </p:txBody>
      </p:sp>
    </p:spTree>
    <p:extLst>
      <p:ext uri="{BB962C8B-B14F-4D97-AF65-F5344CB8AC3E}">
        <p14:creationId xmlns:p14="http://schemas.microsoft.com/office/powerpoint/2010/main" val="1677185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102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descr="Support available could include: &#10;"/>
          <p:cNvSpPr txBox="1"/>
          <p:nvPr/>
        </p:nvSpPr>
        <p:spPr>
          <a:xfrm>
            <a:off x="575733" y="1497031"/>
            <a:ext cx="11162685" cy="461665"/>
          </a:xfrm>
          <a:prstGeom prst="rect">
            <a:avLst/>
          </a:prstGeom>
          <a:noFill/>
        </p:spPr>
        <p:txBody>
          <a:bodyPr wrap="square" rtlCol="0">
            <a:spAutoFit/>
          </a:bodyPr>
          <a:lstStyle/>
          <a:p>
            <a:r>
              <a:rPr lang="en-GB" sz="2400" dirty="0">
                <a:solidFill>
                  <a:srgbClr val="000000"/>
                </a:solidFill>
                <a:latin typeface="Arial" panose="020B0604020202020204" pitchFamily="34" charset="0"/>
              </a:rPr>
              <a:t>Support available could include: </a:t>
            </a:r>
            <a:endParaRPr lang="en-GB" sz="2400" dirty="0"/>
          </a:p>
        </p:txBody>
      </p:sp>
      <p:sp>
        <p:nvSpPr>
          <p:cNvPr id="3" name="Subtitle 2" descr="Modified exam arrangements &#10;Personal assistant and/or note taking support&#10;Transcription services for accessible text&#10;Advance hand-outs and lecture presentations&#10;Access to assistive technology software &amp; advice on how to use it&#10;&#10;&#10;"/>
          <p:cNvSpPr>
            <a:spLocks noGrp="1"/>
          </p:cNvSpPr>
          <p:nvPr>
            <p:ph type="subTitle" idx="1"/>
          </p:nvPr>
        </p:nvSpPr>
        <p:spPr>
          <a:xfrm>
            <a:off x="575733" y="2271249"/>
            <a:ext cx="11006667" cy="4101422"/>
          </a:xfrm>
        </p:spPr>
        <p:txBody>
          <a:bodyPr numCol="2">
            <a:noAutofit/>
          </a:bodyPr>
          <a:lstStyle/>
          <a:p>
            <a:pPr marL="342900" lvl="0" indent="-342900" algn="l">
              <a:buFont typeface="Arial" panose="020B0604020202020204" pitchFamily="34" charset="0"/>
              <a:buChar char="•"/>
            </a:pPr>
            <a:r>
              <a:rPr lang="en-GB" sz="2800" dirty="0"/>
              <a:t>Modified exam arrangements </a:t>
            </a:r>
          </a:p>
          <a:p>
            <a:pPr marL="342900" lvl="0" indent="-342900" algn="l">
              <a:buFont typeface="Arial" panose="020B0604020202020204" pitchFamily="34" charset="0"/>
              <a:buChar char="•"/>
            </a:pPr>
            <a:r>
              <a:rPr lang="en-GB" sz="2800" dirty="0"/>
              <a:t>Personal assistant and/or note taking support</a:t>
            </a:r>
          </a:p>
          <a:p>
            <a:pPr marL="342900" lvl="0" indent="-342900" algn="l">
              <a:buFont typeface="Arial" panose="020B0604020202020204" pitchFamily="34" charset="0"/>
              <a:buChar char="•"/>
            </a:pPr>
            <a:r>
              <a:rPr lang="en-GB" sz="2800" dirty="0"/>
              <a:t>Transcription services for accessible text</a:t>
            </a:r>
          </a:p>
          <a:p>
            <a:pPr marL="342900" lvl="0" indent="-342900" algn="l">
              <a:buFont typeface="Arial" panose="020B0604020202020204" pitchFamily="34" charset="0"/>
              <a:buChar char="•"/>
            </a:pPr>
            <a:r>
              <a:rPr lang="en-GB" sz="2800" dirty="0"/>
              <a:t>Advance hand-outs and lecture presentations</a:t>
            </a:r>
          </a:p>
          <a:p>
            <a:pPr marL="342900" lvl="0" indent="-342900" algn="l">
              <a:buFont typeface="Arial" panose="020B0604020202020204" pitchFamily="34" charset="0"/>
              <a:buChar char="•"/>
            </a:pPr>
            <a:r>
              <a:rPr lang="en-GB" sz="2800" dirty="0"/>
              <a:t>Access to assistive technology software &amp; advice on how to use it</a:t>
            </a:r>
          </a:p>
          <a:p>
            <a:pPr marL="342900" lvl="0" indent="-342900" algn="l">
              <a:buFont typeface="Arial" panose="020B0604020202020204" pitchFamily="34" charset="0"/>
              <a:buChar char="•"/>
            </a:pPr>
            <a:endParaRPr lang="en-GB" sz="1000" b="1" dirty="0"/>
          </a:p>
          <a:p>
            <a:endParaRPr lang="en-GB" b="1" dirty="0"/>
          </a:p>
          <a:p>
            <a:pPr algn="l"/>
            <a:r>
              <a:rPr lang="en-GB" sz="1000" dirty="0"/>
              <a:t> </a:t>
            </a:r>
          </a:p>
        </p:txBody>
      </p:sp>
      <p:pic>
        <p:nvPicPr>
          <p:cNvPr id="2" name="Picture 1" descr="An image of two figures. One figure is kneeling down.  They are holding up another figure, who is lying horizontally on their hands.  The second figure is pointing to the sky and they have a speech bubble featuring an ellipsi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808" y="2679178"/>
            <a:ext cx="5429610" cy="2870278"/>
          </a:xfrm>
          <a:prstGeom prst="rect">
            <a:avLst/>
          </a:prstGeom>
        </p:spPr>
      </p:pic>
    </p:spTree>
    <p:extLst>
      <p:ext uri="{BB962C8B-B14F-4D97-AF65-F5344CB8AC3E}">
        <p14:creationId xmlns:p14="http://schemas.microsoft.com/office/powerpoint/2010/main" val="3369465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6"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descr="They support over 5000 students - more than 14% of student body:&#10;"/>
          <p:cNvSpPr>
            <a:spLocks noGrp="1"/>
          </p:cNvSpPr>
          <p:nvPr>
            <p:ph idx="1"/>
          </p:nvPr>
        </p:nvSpPr>
        <p:spPr>
          <a:xfrm>
            <a:off x="228924" y="1497031"/>
            <a:ext cx="11066031" cy="720631"/>
          </a:xfrm>
        </p:spPr>
        <p:txBody>
          <a:bodyPr vert="horz" lIns="91440" tIns="45720" rIns="91440" bIns="45720" rtlCol="0" anchor="t">
            <a:normAutofit/>
          </a:bodyPr>
          <a:lstStyle/>
          <a:p>
            <a:pPr marL="0" indent="0" algn="ctr">
              <a:buNone/>
            </a:pPr>
            <a:r>
              <a:rPr lang="en-GB" dirty="0" smtClean="0"/>
              <a:t>They</a:t>
            </a:r>
            <a:r>
              <a:rPr lang="en-GB" dirty="0" smtClean="0"/>
              <a:t> </a:t>
            </a:r>
            <a:r>
              <a:rPr lang="en-GB" dirty="0"/>
              <a:t>support over 5000 students - more than </a:t>
            </a:r>
            <a:r>
              <a:rPr lang="en-GB" dirty="0">
                <a:solidFill>
                  <a:srgbClr val="00B0F0"/>
                </a:solidFill>
              </a:rPr>
              <a:t>14% </a:t>
            </a:r>
            <a:r>
              <a:rPr lang="en-GB" dirty="0"/>
              <a:t>of student body:</a:t>
            </a:r>
          </a:p>
          <a:p>
            <a:pPr marL="0" indent="0">
              <a:buNone/>
            </a:pPr>
            <a:endParaRPr lang="en-GB" dirty="0"/>
          </a:p>
          <a:p>
            <a:pPr marL="0" indent="0">
              <a:buNone/>
            </a:pPr>
            <a:endParaRPr lang="en-GB" dirty="0"/>
          </a:p>
          <a:p>
            <a:pPr marL="0" indent="0">
              <a:buNone/>
            </a:pPr>
            <a:endParaRPr lang="en-GB" dirty="0">
              <a:cs typeface="Calibri"/>
            </a:endParaRPr>
          </a:p>
          <a:p>
            <a:pPr marL="0" indent="0">
              <a:buNone/>
            </a:pPr>
            <a:endParaRPr lang="en-GB" dirty="0">
              <a:cs typeface="Calibri"/>
            </a:endParaRPr>
          </a:p>
          <a:p>
            <a:pPr marL="342900" lvl="0" indent="-342900" algn="ctr" eaLnBrk="0" fontAlgn="base" hangingPunct="0">
              <a:lnSpc>
                <a:spcPct val="100000"/>
              </a:lnSpc>
              <a:spcBef>
                <a:spcPct val="0"/>
              </a:spcBef>
              <a:spcAft>
                <a:spcPct val="40000"/>
              </a:spcAft>
              <a:buNone/>
            </a:pPr>
            <a:endParaRPr lang="en-GB" sz="2400" b="1" kern="0" dirty="0">
              <a:solidFill>
                <a:srgbClr val="000005"/>
              </a:solidFill>
              <a:latin typeface="Arial"/>
              <a:ea typeface="MS PGothic" panose="020B0600070205080204" pitchFamily="34" charset="-128"/>
            </a:endParaRPr>
          </a:p>
          <a:p>
            <a:pPr marL="342900" lvl="0" indent="-342900" eaLnBrk="0" fontAlgn="base" hangingPunct="0">
              <a:lnSpc>
                <a:spcPct val="100000"/>
              </a:lnSpc>
              <a:spcBef>
                <a:spcPct val="0"/>
              </a:spcBef>
              <a:spcAft>
                <a:spcPct val="40000"/>
              </a:spcAft>
              <a:buNone/>
            </a:pPr>
            <a:endParaRPr lang="en-GB" sz="2400" b="1" kern="0" dirty="0">
              <a:solidFill>
                <a:srgbClr val="000005"/>
              </a:solidFill>
              <a:latin typeface="Arial"/>
              <a:ea typeface="MS PGothic" panose="020B0600070205080204" pitchFamily="34" charset="-128"/>
            </a:endParaRPr>
          </a:p>
          <a:p>
            <a:pPr marL="342900" lvl="0" indent="-342900" eaLnBrk="0" fontAlgn="base" hangingPunct="0">
              <a:lnSpc>
                <a:spcPct val="100000"/>
              </a:lnSpc>
              <a:spcBef>
                <a:spcPct val="0"/>
              </a:spcBef>
              <a:spcAft>
                <a:spcPct val="40000"/>
              </a:spcAft>
              <a:buNone/>
            </a:pPr>
            <a:endParaRPr lang="en-GB" sz="2400" b="1" kern="0" dirty="0">
              <a:solidFill>
                <a:srgbClr val="000005"/>
              </a:solidFill>
              <a:latin typeface="Arial"/>
              <a:ea typeface="MS PGothic" panose="020B0600070205080204" pitchFamily="34" charset="-128"/>
            </a:endParaRPr>
          </a:p>
          <a:p>
            <a:pPr marL="342900" lvl="0" indent="0" eaLnBrk="0" fontAlgn="base" hangingPunct="0">
              <a:lnSpc>
                <a:spcPct val="100000"/>
              </a:lnSpc>
              <a:spcBef>
                <a:spcPct val="0"/>
              </a:spcBef>
              <a:spcAft>
                <a:spcPct val="40000"/>
              </a:spcAft>
              <a:buNone/>
            </a:pPr>
            <a:endParaRPr lang="en-GB" sz="2400" kern="0" dirty="0">
              <a:solidFill>
                <a:srgbClr val="000005"/>
              </a:solidFill>
              <a:latin typeface="Arial"/>
              <a:ea typeface="MS PGothic" panose="020B0600070205080204" pitchFamily="34" charset="-128"/>
            </a:endParaRPr>
          </a:p>
          <a:p>
            <a:pPr marL="0" indent="0">
              <a:buNone/>
            </a:pPr>
            <a:endParaRPr lang="en-GB" dirty="0"/>
          </a:p>
          <a:p>
            <a:pPr marL="0" indent="0">
              <a:buNone/>
            </a:pPr>
            <a:endParaRPr lang="en-GB" dirty="0"/>
          </a:p>
        </p:txBody>
      </p:sp>
      <p:sp>
        <p:nvSpPr>
          <p:cNvPr id="13" name="Cross 12" descr="a blue plus sign"/>
          <p:cNvSpPr/>
          <p:nvPr/>
        </p:nvSpPr>
        <p:spPr>
          <a:xfrm>
            <a:off x="374754" y="2608289"/>
            <a:ext cx="794479" cy="794478"/>
          </a:xfrm>
          <a:prstGeom prst="plus">
            <a:avLst/>
          </a:prstGeom>
          <a:noFill/>
          <a:ln w="444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2" descr="There are 80 support workers to assist students in their studies&#10;"/>
          <p:cNvSpPr txBox="1">
            <a:spLocks/>
          </p:cNvSpPr>
          <p:nvPr/>
        </p:nvSpPr>
        <p:spPr>
          <a:xfrm>
            <a:off x="1344252" y="2818914"/>
            <a:ext cx="11066031" cy="72063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 Ther</a:t>
            </a:r>
            <a:r>
              <a:rPr lang="en-GB" dirty="0" smtClean="0"/>
              <a:t>e are</a:t>
            </a:r>
            <a:r>
              <a:rPr lang="en-GB" dirty="0" smtClean="0"/>
              <a:t> </a:t>
            </a:r>
            <a:r>
              <a:rPr lang="en-GB" dirty="0">
                <a:solidFill>
                  <a:srgbClr val="00B0F0"/>
                </a:solidFill>
              </a:rPr>
              <a:t>80 </a:t>
            </a:r>
            <a:r>
              <a:rPr lang="en-GB" dirty="0"/>
              <a:t>support workers to assist students in their studies</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cs typeface="Calibri"/>
            </a:endParaRPr>
          </a:p>
          <a:p>
            <a:pPr marL="0" indent="0">
              <a:buFont typeface="Arial" panose="020B0604020202020204" pitchFamily="34" charset="0"/>
              <a:buNone/>
            </a:pPr>
            <a:endParaRPr lang="en-GB" dirty="0">
              <a:cs typeface="Calibri"/>
            </a:endParaRPr>
          </a:p>
          <a:p>
            <a:pPr marL="342900" indent="-342900" algn="ctr"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0" eaLnBrk="0" fontAlgn="base" hangingPunct="0">
              <a:lnSpc>
                <a:spcPct val="100000"/>
              </a:lnSpc>
              <a:spcBef>
                <a:spcPct val="0"/>
              </a:spcBef>
              <a:spcAft>
                <a:spcPct val="40000"/>
              </a:spcAft>
              <a:buFont typeface="Arial" panose="020B0604020202020204" pitchFamily="34" charset="0"/>
              <a:buNone/>
            </a:pPr>
            <a:endParaRPr lang="en-GB" sz="2400" kern="0" dirty="0">
              <a:solidFill>
                <a:srgbClr val="000005"/>
              </a:solidFill>
              <a:latin typeface="Arial"/>
              <a:ea typeface="MS PGothic" panose="020B0600070205080204" pitchFamily="34" charset="-128"/>
            </a:endParaRP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18" name="Cross 17" descr="a blue plus sign"/>
          <p:cNvSpPr/>
          <p:nvPr/>
        </p:nvSpPr>
        <p:spPr>
          <a:xfrm>
            <a:off x="374754" y="3719690"/>
            <a:ext cx="794479" cy="794478"/>
          </a:xfrm>
          <a:prstGeom prst="plus">
            <a:avLst/>
          </a:prstGeom>
          <a:noFill/>
          <a:ln w="444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ontent Placeholder 2" descr="On average, they provide 22,000 hours of support to disabled students every year&#10;"/>
          <p:cNvSpPr txBox="1">
            <a:spLocks/>
          </p:cNvSpPr>
          <p:nvPr/>
        </p:nvSpPr>
        <p:spPr>
          <a:xfrm>
            <a:off x="1344252" y="3845021"/>
            <a:ext cx="10847748" cy="8759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On average, </a:t>
            </a:r>
            <a:r>
              <a:rPr lang="en-GB" dirty="0" smtClean="0"/>
              <a:t>they</a:t>
            </a:r>
            <a:r>
              <a:rPr lang="en-GB" dirty="0" smtClean="0"/>
              <a:t> </a:t>
            </a:r>
            <a:r>
              <a:rPr lang="en-GB" dirty="0"/>
              <a:t>provide 22,000 hours of support to disabled students every year</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cs typeface="Calibri"/>
            </a:endParaRPr>
          </a:p>
          <a:p>
            <a:pPr marL="0" indent="0">
              <a:buFont typeface="Arial" panose="020B0604020202020204" pitchFamily="34" charset="0"/>
              <a:buNone/>
            </a:pPr>
            <a:endParaRPr lang="en-GB" dirty="0">
              <a:cs typeface="Calibri"/>
            </a:endParaRPr>
          </a:p>
          <a:p>
            <a:pPr marL="342900" indent="-342900" algn="ctr" eaLnBrk="0" fontAlgn="base" hangingPunct="0">
              <a:lnSpc>
                <a:spcPct val="100000"/>
              </a:lnSpc>
              <a:spcBef>
                <a:spcPct val="0"/>
              </a:spcBef>
              <a:spcAft>
                <a:spcPct val="40000"/>
              </a:spcAft>
              <a:buFont typeface="Arial" panose="020B0604020202020204" pitchFamily="34" charset="0"/>
              <a:buNone/>
            </a:pPr>
            <a:endParaRPr lang="en-GB" b="1" kern="0" dirty="0">
              <a:solidFill>
                <a:srgbClr val="000005"/>
              </a:solidFil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b="1" kern="0" dirty="0">
              <a:solidFill>
                <a:srgbClr val="000005"/>
              </a:solidFil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b="1" kern="0" dirty="0">
              <a:solidFill>
                <a:srgbClr val="000005"/>
              </a:solidFill>
              <a:ea typeface="MS PGothic" panose="020B0600070205080204" pitchFamily="34" charset="-128"/>
            </a:endParaRPr>
          </a:p>
          <a:p>
            <a:pPr marL="342900" indent="0" eaLnBrk="0" fontAlgn="base" hangingPunct="0">
              <a:lnSpc>
                <a:spcPct val="100000"/>
              </a:lnSpc>
              <a:spcBef>
                <a:spcPct val="0"/>
              </a:spcBef>
              <a:spcAft>
                <a:spcPct val="40000"/>
              </a:spcAft>
              <a:buFont typeface="Arial" panose="020B0604020202020204" pitchFamily="34" charset="0"/>
              <a:buNone/>
            </a:pPr>
            <a:endParaRPr lang="en-GB" kern="0" dirty="0">
              <a:solidFill>
                <a:srgbClr val="000005"/>
              </a:solidFill>
              <a:ea typeface="MS PGothic" panose="020B0600070205080204" pitchFamily="34" charset="-128"/>
            </a:endParaRP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15" name="Cross 14" descr="a blue plus sign"/>
          <p:cNvSpPr/>
          <p:nvPr/>
        </p:nvSpPr>
        <p:spPr>
          <a:xfrm>
            <a:off x="374753" y="4861430"/>
            <a:ext cx="794479" cy="794478"/>
          </a:xfrm>
          <a:prstGeom prst="plus">
            <a:avLst/>
          </a:prstGeom>
          <a:noFill/>
          <a:ln w="444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ontent Placeholder 2" descr="You are not alone – get in touch!&#10;"/>
          <p:cNvSpPr txBox="1">
            <a:spLocks/>
          </p:cNvSpPr>
          <p:nvPr/>
        </p:nvSpPr>
        <p:spPr>
          <a:xfrm>
            <a:off x="1344252" y="5026475"/>
            <a:ext cx="10847748" cy="87597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You are not alone – get in touch!</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cs typeface="Calibri"/>
            </a:endParaRPr>
          </a:p>
          <a:p>
            <a:pPr marL="0" indent="0">
              <a:buFont typeface="Arial" panose="020B0604020202020204" pitchFamily="34" charset="0"/>
              <a:buNone/>
            </a:pPr>
            <a:endParaRPr lang="en-GB" dirty="0">
              <a:cs typeface="Calibri"/>
            </a:endParaRPr>
          </a:p>
          <a:p>
            <a:pPr marL="342900" indent="-342900" algn="ctr"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342900" eaLnBrk="0" fontAlgn="base" hangingPunct="0">
              <a:lnSpc>
                <a:spcPct val="100000"/>
              </a:lnSpc>
              <a:spcBef>
                <a:spcPct val="0"/>
              </a:spcBef>
              <a:spcAft>
                <a:spcPct val="40000"/>
              </a:spcAft>
              <a:buFont typeface="Arial" panose="020B0604020202020204" pitchFamily="34" charset="0"/>
              <a:buNone/>
            </a:pPr>
            <a:endParaRPr lang="en-GB" sz="2400" b="1" kern="0" dirty="0">
              <a:solidFill>
                <a:srgbClr val="000005"/>
              </a:solidFill>
              <a:latin typeface="Arial"/>
              <a:ea typeface="MS PGothic" panose="020B0600070205080204" pitchFamily="34" charset="-128"/>
            </a:endParaRPr>
          </a:p>
          <a:p>
            <a:pPr marL="342900" indent="0" eaLnBrk="0" fontAlgn="base" hangingPunct="0">
              <a:lnSpc>
                <a:spcPct val="100000"/>
              </a:lnSpc>
              <a:spcBef>
                <a:spcPct val="0"/>
              </a:spcBef>
              <a:spcAft>
                <a:spcPct val="40000"/>
              </a:spcAft>
              <a:buFont typeface="Arial" panose="020B0604020202020204" pitchFamily="34" charset="0"/>
              <a:buNone/>
            </a:pPr>
            <a:endParaRPr lang="en-GB" sz="2400" kern="0" dirty="0">
              <a:solidFill>
                <a:srgbClr val="000005"/>
              </a:solidFill>
              <a:latin typeface="Arial"/>
              <a:ea typeface="MS PGothic" panose="020B0600070205080204" pitchFamily="34" charset="-128"/>
            </a:endParaRP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789734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descr="Disability Services"/>
          <p:cNvSpPr txBox="1"/>
          <p:nvPr/>
        </p:nvSpPr>
        <p:spPr>
          <a:xfrm>
            <a:off x="575733" y="485329"/>
            <a:ext cx="4307552"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a:t>
            </a:r>
          </a:p>
        </p:txBody>
      </p:sp>
      <p:pic>
        <p:nvPicPr>
          <p:cNvPr id="15"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What next?&#10;"/>
          <p:cNvSpPr txBox="1"/>
          <p:nvPr/>
        </p:nvSpPr>
        <p:spPr>
          <a:xfrm>
            <a:off x="359764" y="1439056"/>
            <a:ext cx="5736236" cy="707886"/>
          </a:xfrm>
          <a:prstGeom prst="rect">
            <a:avLst/>
          </a:prstGeom>
          <a:noFill/>
        </p:spPr>
        <p:txBody>
          <a:bodyPr wrap="square" rtlCol="0">
            <a:spAutoFit/>
          </a:bodyPr>
          <a:lstStyle/>
          <a:p>
            <a:r>
              <a:rPr lang="en-GB" sz="4000" dirty="0">
                <a:solidFill>
                  <a:srgbClr val="00B0F0"/>
                </a:solidFill>
              </a:rPr>
              <a:t>What next?</a:t>
            </a:r>
          </a:p>
        </p:txBody>
      </p:sp>
      <p:sp>
        <p:nvSpPr>
          <p:cNvPr id="4" name="TextBox 3" descr="a blue number 1"/>
          <p:cNvSpPr txBox="1"/>
          <p:nvPr/>
        </p:nvSpPr>
        <p:spPr>
          <a:xfrm>
            <a:off x="359763" y="2301770"/>
            <a:ext cx="1049311" cy="769441"/>
          </a:xfrm>
          <a:prstGeom prst="rect">
            <a:avLst/>
          </a:prstGeom>
          <a:noFill/>
        </p:spPr>
        <p:txBody>
          <a:bodyPr wrap="square" rtlCol="0">
            <a:spAutoFit/>
          </a:bodyPr>
          <a:lstStyle/>
          <a:p>
            <a:r>
              <a:rPr lang="en-GB" sz="4400" dirty="0">
                <a:solidFill>
                  <a:srgbClr val="00B0F0"/>
                </a:solidFill>
              </a:rPr>
              <a:t>1</a:t>
            </a:r>
          </a:p>
        </p:txBody>
      </p:sp>
      <p:sp>
        <p:nvSpPr>
          <p:cNvPr id="9" name="TextBox 8" descr="a blue number 2"/>
          <p:cNvSpPr txBox="1"/>
          <p:nvPr/>
        </p:nvSpPr>
        <p:spPr>
          <a:xfrm>
            <a:off x="359762" y="3430370"/>
            <a:ext cx="1049311" cy="769441"/>
          </a:xfrm>
          <a:prstGeom prst="rect">
            <a:avLst/>
          </a:prstGeom>
          <a:noFill/>
        </p:spPr>
        <p:txBody>
          <a:bodyPr wrap="square" rtlCol="0">
            <a:spAutoFit/>
          </a:bodyPr>
          <a:lstStyle/>
          <a:p>
            <a:r>
              <a:rPr lang="en-GB" sz="4400" dirty="0">
                <a:solidFill>
                  <a:srgbClr val="00B0F0"/>
                </a:solidFill>
              </a:rPr>
              <a:t>2</a:t>
            </a:r>
          </a:p>
        </p:txBody>
      </p:sp>
      <p:sp>
        <p:nvSpPr>
          <p:cNvPr id="10" name="TextBox 9" descr="a blue number 3"/>
          <p:cNvSpPr txBox="1"/>
          <p:nvPr/>
        </p:nvSpPr>
        <p:spPr>
          <a:xfrm>
            <a:off x="359762" y="4558970"/>
            <a:ext cx="1049311" cy="769441"/>
          </a:xfrm>
          <a:prstGeom prst="rect">
            <a:avLst/>
          </a:prstGeom>
          <a:noFill/>
        </p:spPr>
        <p:txBody>
          <a:bodyPr wrap="square" rtlCol="0">
            <a:spAutoFit/>
          </a:bodyPr>
          <a:lstStyle/>
          <a:p>
            <a:r>
              <a:rPr lang="en-GB" sz="4400" dirty="0">
                <a:solidFill>
                  <a:srgbClr val="00B0F0"/>
                </a:solidFill>
              </a:rPr>
              <a:t>3</a:t>
            </a:r>
          </a:p>
        </p:txBody>
      </p:sp>
      <p:sp>
        <p:nvSpPr>
          <p:cNvPr id="3" name="TextBox 2" descr="Register by completing the short sign up form:&#10;www.students.leeds.ac.uk/settingupyoursupport&#10;&#10;Start collating any evidence to support your registration:&#10;www.students.leeds.ac.uk/providingevidence&#10;&#10;Apply for any relevant external funding&#10;www.students.leeds.ac.uk/disabledstudentsfunding&#10;"/>
          <p:cNvSpPr txBox="1"/>
          <p:nvPr/>
        </p:nvSpPr>
        <p:spPr>
          <a:xfrm>
            <a:off x="1409073" y="2146942"/>
            <a:ext cx="9888847" cy="4647426"/>
          </a:xfrm>
          <a:prstGeom prst="rect">
            <a:avLst/>
          </a:prstGeom>
          <a:noFill/>
        </p:spPr>
        <p:txBody>
          <a:bodyPr wrap="square" rtlCol="0">
            <a:spAutoFit/>
          </a:bodyPr>
          <a:lstStyle/>
          <a:p>
            <a:r>
              <a:rPr lang="en-GB" sz="2800" dirty="0" smtClean="0"/>
              <a:t>Register </a:t>
            </a:r>
            <a:r>
              <a:rPr lang="en-GB" sz="2800" dirty="0"/>
              <a:t>by completing </a:t>
            </a:r>
            <a:r>
              <a:rPr lang="en-GB" sz="2800" dirty="0" smtClean="0"/>
              <a:t>the short</a:t>
            </a:r>
            <a:r>
              <a:rPr lang="en-GB" sz="2800" dirty="0" smtClean="0"/>
              <a:t> </a:t>
            </a:r>
            <a:r>
              <a:rPr lang="en-GB" sz="2800" dirty="0"/>
              <a:t>sign up form:</a:t>
            </a:r>
          </a:p>
          <a:p>
            <a:r>
              <a:rPr lang="en-GB" sz="2800" b="1" u="sng" dirty="0" smtClean="0">
                <a:hlinkClick r:id="rId3" tooltip="How to set up your support"/>
              </a:rPr>
              <a:t>https://students.leeds.ac.uk/settingupyoursupport</a:t>
            </a:r>
            <a:endParaRPr lang="en-GB" sz="2800" b="1" u="sng" dirty="0"/>
          </a:p>
          <a:p>
            <a:endParaRPr lang="en-GB" sz="2800" u="sng" dirty="0"/>
          </a:p>
          <a:p>
            <a:r>
              <a:rPr lang="en-GB" sz="2800" dirty="0"/>
              <a:t>Start collating any evidence to support your registration:</a:t>
            </a:r>
          </a:p>
          <a:p>
            <a:r>
              <a:rPr lang="en-GB" sz="2800" b="1" dirty="0" smtClean="0">
                <a:hlinkClick r:id="rId4" tooltip="How to provide evidence"/>
              </a:rPr>
              <a:t>https://students.leeds.ac.uk/providingevidence</a:t>
            </a:r>
            <a:endParaRPr lang="en-GB" sz="2800" b="1" dirty="0"/>
          </a:p>
          <a:p>
            <a:endParaRPr lang="en-GB" sz="2800" dirty="0"/>
          </a:p>
          <a:p>
            <a:r>
              <a:rPr lang="en-GB" sz="2800" dirty="0"/>
              <a:t>Apply for any relevant external funding</a:t>
            </a:r>
          </a:p>
          <a:p>
            <a:r>
              <a:rPr lang="en-US" sz="2800" b="1" u="sng" dirty="0" smtClean="0">
                <a:hlinkClick r:id="rId5" tooltip="How to apply for disabled students allowances"/>
              </a:rPr>
              <a:t>https://students.leeds.ac.uk/disabledstudentsfunding</a:t>
            </a:r>
            <a:endParaRPr lang="en-GB" sz="2800" dirty="0"/>
          </a:p>
          <a:p>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383125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descr="a blue background"/>
          <p:cNvSpPr/>
          <p:nvPr/>
        </p:nvSpPr>
        <p:spPr>
          <a:xfrm>
            <a:off x="0" y="-35883"/>
            <a:ext cx="12192000" cy="123686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descr="Disability Services: Exam arrangements  &#10;"/>
          <p:cNvSpPr txBox="1"/>
          <p:nvPr/>
        </p:nvSpPr>
        <p:spPr>
          <a:xfrm>
            <a:off x="575733" y="485329"/>
            <a:ext cx="7457924" cy="584775"/>
          </a:xfrm>
          <a:prstGeom prst="rect">
            <a:avLst/>
          </a:prstGeom>
          <a:noFill/>
        </p:spPr>
        <p:txBody>
          <a:bodyPr wrap="square" rtlCol="0">
            <a:spAutoFit/>
          </a:bodyPr>
          <a:lstStyle/>
          <a:p>
            <a:r>
              <a:rPr lang="en-GB" sz="3200" dirty="0">
                <a:solidFill>
                  <a:schemeClr val="bg1"/>
                </a:solidFill>
                <a:latin typeface="Arial" panose="020B0604020202020204" pitchFamily="34" charset="0"/>
                <a:cs typeface="Arial" panose="020B0604020202020204" pitchFamily="34" charset="0"/>
              </a:rPr>
              <a:t>Disability Services: Exam arrangements  </a:t>
            </a:r>
          </a:p>
        </p:txBody>
      </p:sp>
      <p:pic>
        <p:nvPicPr>
          <p:cNvPr id="15" name="Picture 2" descr="University of Leeds logo: a white square with the stylised image of a tower offset to the right, and the words 'University of Leeds' written underneat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783" y="441241"/>
            <a:ext cx="1858981" cy="5345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descr="An “exam arrangement” is the name given to any alteration to the standard assessment. They are put in place to ensure that all students have access to a fair and equal assessment &#10;&#10;They might include: extra time, rest breaks, or use of a computer&#10;&#10;Students must be registered with Disability Services in order to request exam arrangements&#10;"/>
          <p:cNvSpPr txBox="1"/>
          <p:nvPr/>
        </p:nvSpPr>
        <p:spPr>
          <a:xfrm>
            <a:off x="192705" y="1452943"/>
            <a:ext cx="11449059" cy="4893647"/>
          </a:xfrm>
          <a:prstGeom prst="rect">
            <a:avLst/>
          </a:prstGeom>
          <a:noFill/>
        </p:spPr>
        <p:txBody>
          <a:bodyPr wrap="square" rtlCol="0">
            <a:spAutoFit/>
          </a:bodyPr>
          <a:lstStyle/>
          <a:p>
            <a:pPr marL="342900" indent="-342900">
              <a:buFont typeface="Arial" panose="020B0604020202020204" pitchFamily="34" charset="0"/>
              <a:buChar char="•"/>
            </a:pPr>
            <a:r>
              <a:rPr lang="en-GB" sz="2400" dirty="0"/>
              <a:t>An “exam arrangement” is the name given to any alteration to the standard assessment. They are put in place to ensure that all students have access to a fair and equal assessment </a:t>
            </a:r>
          </a:p>
          <a:p>
            <a:pPr marL="342900" indent="-342900">
              <a:buFont typeface="Arial" panose="020B0604020202020204" pitchFamily="34" charset="0"/>
              <a:buChar char="•"/>
            </a:pPr>
            <a:endParaRPr lang="en-GB" sz="2400" u="sng" dirty="0"/>
          </a:p>
          <a:p>
            <a:pPr marL="342900" indent="-342900">
              <a:buFont typeface="Arial" panose="020B0604020202020204" pitchFamily="34" charset="0"/>
              <a:buChar char="•"/>
            </a:pPr>
            <a:r>
              <a:rPr lang="en-GB" sz="2400" dirty="0"/>
              <a:t>They might include: </a:t>
            </a:r>
            <a:r>
              <a:rPr lang="en-GB" sz="2400" b="1" dirty="0">
                <a:solidFill>
                  <a:srgbClr val="00B0F0"/>
                </a:solidFill>
              </a:rPr>
              <a:t>extra time</a:t>
            </a:r>
            <a:r>
              <a:rPr lang="en-GB" sz="2400" dirty="0"/>
              <a:t>, </a:t>
            </a:r>
            <a:r>
              <a:rPr lang="en-GB" sz="2400" b="1" dirty="0">
                <a:solidFill>
                  <a:srgbClr val="00B0F0"/>
                </a:solidFill>
              </a:rPr>
              <a:t>rest breaks</a:t>
            </a:r>
            <a:r>
              <a:rPr lang="en-GB" sz="2400" dirty="0"/>
              <a:t>, or </a:t>
            </a:r>
            <a:r>
              <a:rPr lang="en-GB" sz="2400" b="1" dirty="0">
                <a:solidFill>
                  <a:srgbClr val="00B0F0"/>
                </a:solidFill>
              </a:rPr>
              <a:t>use of a computer</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Students must be registered with Disability Services in order to request exam arrangements</a:t>
            </a:r>
          </a:p>
          <a:p>
            <a:endParaRPr lang="en-GB" sz="2400" dirty="0"/>
          </a:p>
          <a:p>
            <a:endParaRPr lang="en-GB" sz="2400" dirty="0"/>
          </a:p>
          <a:p>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sp>
        <p:nvSpPr>
          <p:cNvPr id="5" name="TextBox 4" descr="You must have provided both sign-up form and evidence by the following deadlines to have exam arrangements in place: &#10;&#10;Friday 22 October 2021 (to be in place for January 2022 assessments)&#10;Friday 18 February 2022 (to be in place for May/June 2022 assessments) &#10;"/>
          <p:cNvSpPr txBox="1"/>
          <p:nvPr/>
        </p:nvSpPr>
        <p:spPr>
          <a:xfrm>
            <a:off x="575733" y="4701304"/>
            <a:ext cx="11066031" cy="1938992"/>
          </a:xfrm>
          <a:prstGeom prst="rect">
            <a:avLst/>
          </a:prstGeom>
          <a:noFill/>
        </p:spPr>
        <p:txBody>
          <a:bodyPr wrap="square" rtlCol="0">
            <a:spAutoFit/>
          </a:bodyPr>
          <a:lstStyle/>
          <a:p>
            <a:r>
              <a:rPr lang="en-GB" sz="2400" b="1" dirty="0"/>
              <a:t>You must have provided both sign-up form and evidence by the following deadlines to have exam arrangements in place: </a:t>
            </a:r>
          </a:p>
          <a:p>
            <a:endParaRPr lang="en-GB" sz="2400" b="1" dirty="0"/>
          </a:p>
          <a:p>
            <a:r>
              <a:rPr lang="en-GB" sz="2400" b="1" dirty="0"/>
              <a:t>Friday 22 October 2021 (to be in place for January 2022 assessments)</a:t>
            </a:r>
          </a:p>
          <a:p>
            <a:r>
              <a:rPr lang="en-GB" sz="2400" b="1" dirty="0"/>
              <a:t>Friday 18 February 2022 (to be in place for May/June 2022 assessments) </a:t>
            </a:r>
          </a:p>
        </p:txBody>
      </p:sp>
    </p:spTree>
    <p:extLst>
      <p:ext uri="{BB962C8B-B14F-4D97-AF65-F5344CB8AC3E}">
        <p14:creationId xmlns:p14="http://schemas.microsoft.com/office/powerpoint/2010/main" val="236931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313C0CCD8CF240A369FA38EC742300" ma:contentTypeVersion="11" ma:contentTypeDescription="Create a new document." ma:contentTypeScope="" ma:versionID="264e266663447de865fd0dec0f70bf8e">
  <xsd:schema xmlns:xsd="http://www.w3.org/2001/XMLSchema" xmlns:xs="http://www.w3.org/2001/XMLSchema" xmlns:p="http://schemas.microsoft.com/office/2006/metadata/properties" xmlns:ns2="70c566d8-784b-4e0e-9865-0a83948ce080" xmlns:ns3="55d136cc-2ebf-4896-960d-21fc9543a161" targetNamespace="http://schemas.microsoft.com/office/2006/metadata/properties" ma:root="true" ma:fieldsID="17f2d990474a9f3c364a77c97ac50c6a" ns2:_="" ns3:_="">
    <xsd:import namespace="70c566d8-784b-4e0e-9865-0a83948ce080"/>
    <xsd:import namespace="55d136cc-2ebf-4896-960d-21fc9543a1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c566d8-784b-4e0e-9865-0a83948ce0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d136cc-2ebf-4896-960d-21fc9543a1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5d136cc-2ebf-4896-960d-21fc9543a161">
      <UserInfo>
        <DisplayName>TEAM - Disability Contacts Members</DisplayName>
        <AccountId>7</AccountId>
        <AccountType/>
      </UserInfo>
    </SharedWithUsers>
  </documentManagement>
</p:properties>
</file>

<file path=customXml/itemProps1.xml><?xml version="1.0" encoding="utf-8"?>
<ds:datastoreItem xmlns:ds="http://schemas.openxmlformats.org/officeDocument/2006/customXml" ds:itemID="{79B9A1D6-B8AB-49C7-833F-ADA0638C21CD}"/>
</file>

<file path=customXml/itemProps2.xml><?xml version="1.0" encoding="utf-8"?>
<ds:datastoreItem xmlns:ds="http://schemas.openxmlformats.org/officeDocument/2006/customXml" ds:itemID="{A9A4D044-BB34-4CA5-905F-CCA3F77116BB}"/>
</file>

<file path=customXml/itemProps3.xml><?xml version="1.0" encoding="utf-8"?>
<ds:datastoreItem xmlns:ds="http://schemas.openxmlformats.org/officeDocument/2006/customXml" ds:itemID="{79A551A1-7928-4C3A-AE2B-4740ED3C2BA5}"/>
</file>

<file path=docProps/app.xml><?xml version="1.0" encoding="utf-8"?>
<Properties xmlns="http://schemas.openxmlformats.org/officeDocument/2006/extended-properties" xmlns:vt="http://schemas.openxmlformats.org/officeDocument/2006/docPropsVTypes">
  <TotalTime>2797</TotalTime>
  <Words>656</Words>
  <Application>Microsoft Office PowerPoint</Application>
  <PresentationFormat>Widescreen</PresentationFormat>
  <Paragraphs>145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MS PGothic</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 Cannon</dc:creator>
  <cp:lastModifiedBy>Megan Owen</cp:lastModifiedBy>
  <cp:revision>135</cp:revision>
  <cp:lastPrinted>2018-09-12T13:47:46Z</cp:lastPrinted>
  <dcterms:created xsi:type="dcterms:W3CDTF">2015-09-10T08:51:39Z</dcterms:created>
  <dcterms:modified xsi:type="dcterms:W3CDTF">2021-08-21T06:30:54Z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0x010100F5313C0CCD8CF240A369FA38EC742300</vt:lpwstr>
  </property>
</Properties>
</file>