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65" r:id="rId5"/>
    <p:sldId id="257" r:id="rId6"/>
    <p:sldId id="271" r:id="rId7"/>
    <p:sldId id="262" r:id="rId8"/>
    <p:sldId id="260" r:id="rId9"/>
    <p:sldId id="266" r:id="rId10"/>
    <p:sldId id="267" r:id="rId11"/>
    <p:sldId id="268" r:id="rId12"/>
    <p:sldId id="269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8AC-FD13-49EA-ACEC-27A60FBF89D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D2AA-7C5C-4166-A101-2BB874D6E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75" y="1600200"/>
            <a:ext cx="5864225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75" y="5257800"/>
            <a:ext cx="5864225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8658B-489D-937F-E54E-8F8370640434}"/>
              </a:ext>
            </a:extLst>
          </p:cNvPr>
          <p:cNvSpPr/>
          <p:nvPr userDrawn="1"/>
        </p:nvSpPr>
        <p:spPr>
          <a:xfrm>
            <a:off x="474659" y="4996987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B8D312-1B6D-671B-7A71-D91E3145B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1738E2F-CBAE-3B37-7538-8103A37B65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5759" y="0"/>
            <a:ext cx="5445126" cy="6858000"/>
          </a:xfrm>
          <a:custGeom>
            <a:avLst/>
            <a:gdLst>
              <a:gd name="connsiteX0" fmla="*/ 845572 w 5445126"/>
              <a:gd name="connsiteY0" fmla="*/ 0 h 6858000"/>
              <a:gd name="connsiteX1" fmla="*/ 5445126 w 5445126"/>
              <a:gd name="connsiteY1" fmla="*/ 0 h 6858000"/>
              <a:gd name="connsiteX2" fmla="*/ 5445126 w 5445126"/>
              <a:gd name="connsiteY2" fmla="*/ 6858000 h 6858000"/>
              <a:gd name="connsiteX3" fmla="*/ 806416 w 5445126"/>
              <a:gd name="connsiteY3" fmla="*/ 6858000 h 6858000"/>
              <a:gd name="connsiteX4" fmla="*/ 722120 w 5445126"/>
              <a:gd name="connsiteY4" fmla="*/ 6693952 h 6858000"/>
              <a:gd name="connsiteX5" fmla="*/ 0 w 5445126"/>
              <a:gd name="connsiteY5" fmla="*/ 3467100 h 6858000"/>
              <a:gd name="connsiteX6" fmla="*/ 722120 w 5445126"/>
              <a:gd name="connsiteY6" fmla="*/ 2402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5126" h="6858000">
                <a:moveTo>
                  <a:pt x="845572" y="0"/>
                </a:moveTo>
                <a:lnTo>
                  <a:pt x="5445126" y="0"/>
                </a:lnTo>
                <a:lnTo>
                  <a:pt x="5445126" y="6858000"/>
                </a:lnTo>
                <a:lnTo>
                  <a:pt x="806416" y="6858000"/>
                </a:lnTo>
                <a:lnTo>
                  <a:pt x="722120" y="6693952"/>
                </a:lnTo>
                <a:cubicBezTo>
                  <a:pt x="263881" y="5753053"/>
                  <a:pt x="0" y="4648524"/>
                  <a:pt x="0" y="3467100"/>
                </a:cubicBezTo>
                <a:cubicBezTo>
                  <a:pt x="0" y="2285677"/>
                  <a:pt x="263881" y="1181147"/>
                  <a:pt x="722120" y="2402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9C6E06-F71D-709E-3534-DD95061EC3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9" y="6108447"/>
            <a:ext cx="2735943" cy="3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0"/>
            <a:ext cx="5016954" cy="39914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86F43C2-3273-D354-BEDB-C6BCEC54A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2857" y="1393370"/>
            <a:ext cx="2503712" cy="39914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89D1DE5-ED87-FB07-B88B-3F385C655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4629" y="1393371"/>
            <a:ext cx="3788228" cy="19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E07CABC-88A5-50D6-42D3-4A28744077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4629" y="3373372"/>
            <a:ext cx="3788228" cy="20114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ve crashing on a beach&#10;&#10;Description automatically generated">
            <a:extLst>
              <a:ext uri="{FF2B5EF4-FFF2-40B4-BE49-F238E27FC236}">
                <a16:creationId xmlns:a16="http://schemas.microsoft.com/office/drawing/2014/main" id="{D2F61D10-1A7F-21C1-1513-6FA7EE65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53F0A574-CEDF-5065-2420-F7F2E07645B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0000">
              <a:alpha val="345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6351E-3A82-9CFB-06AB-36E83335D808}"/>
              </a:ext>
            </a:extLst>
          </p:cNvPr>
          <p:cNvSpPr/>
          <p:nvPr userDrawn="1"/>
        </p:nvSpPr>
        <p:spPr>
          <a:xfrm>
            <a:off x="4219327" y="1985287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69" y="2526167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DD4260-B196-50FA-A5D7-D6D3283EB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027" y="6016145"/>
            <a:ext cx="802800" cy="6050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054717B-4678-59CB-F205-8807B9932B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5426" y="6234535"/>
            <a:ext cx="1374786" cy="3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User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69" y="2526167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F690A2-FCD7-B47D-720B-A21D333903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insert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1742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9EDC64-EE17-3E29-EA9A-DA115CF0E4D6}"/>
              </a:ext>
            </a:extLst>
          </p:cNvPr>
          <p:cNvSpPr/>
          <p:nvPr userDrawn="1"/>
        </p:nvSpPr>
        <p:spPr>
          <a:xfrm>
            <a:off x="0" y="0"/>
            <a:ext cx="6953838" cy="6858000"/>
          </a:xfrm>
          <a:custGeom>
            <a:avLst/>
            <a:gdLst>
              <a:gd name="connsiteX0" fmla="*/ 0 w 6953838"/>
              <a:gd name="connsiteY0" fmla="*/ 0 h 6858000"/>
              <a:gd name="connsiteX1" fmla="*/ 5304760 w 6953838"/>
              <a:gd name="connsiteY1" fmla="*/ 0 h 6858000"/>
              <a:gd name="connsiteX2" fmla="*/ 5355558 w 6953838"/>
              <a:gd name="connsiteY2" fmla="*/ 39919 h 6858000"/>
              <a:gd name="connsiteX3" fmla="*/ 6953838 w 6953838"/>
              <a:gd name="connsiteY3" fmla="*/ 3429000 h 6858000"/>
              <a:gd name="connsiteX4" fmla="*/ 5355558 w 6953838"/>
              <a:gd name="connsiteY4" fmla="*/ 6818081 h 6858000"/>
              <a:gd name="connsiteX5" fmla="*/ 5304760 w 6953838"/>
              <a:gd name="connsiteY5" fmla="*/ 6858000 h 6858000"/>
              <a:gd name="connsiteX6" fmla="*/ 0 w 69538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838" h="6858000">
                <a:moveTo>
                  <a:pt x="0" y="0"/>
                </a:moveTo>
                <a:lnTo>
                  <a:pt x="5304760" y="0"/>
                </a:lnTo>
                <a:lnTo>
                  <a:pt x="5355558" y="39919"/>
                </a:lnTo>
                <a:cubicBezTo>
                  <a:pt x="6331668" y="845477"/>
                  <a:pt x="6953838" y="2064580"/>
                  <a:pt x="6953838" y="3429000"/>
                </a:cubicBezTo>
                <a:cubicBezTo>
                  <a:pt x="6953838" y="4793420"/>
                  <a:pt x="6331668" y="6012524"/>
                  <a:pt x="5355558" y="6818081"/>
                </a:cubicBezTo>
                <a:lnTo>
                  <a:pt x="53047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8" y="864065"/>
            <a:ext cx="5980244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59" y="5263292"/>
            <a:ext cx="5963313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3B8DE8-BD97-25E2-ACC1-FDFAC7854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27" y="6016145"/>
            <a:ext cx="802800" cy="605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735537-FE06-9756-73C4-1DB67E3A804C}"/>
              </a:ext>
            </a:extLst>
          </p:cNvPr>
          <p:cNvSpPr/>
          <p:nvPr userDrawn="1"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593BC9-EA93-1CCF-9419-591F5D7D7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426" y="6234535"/>
            <a:ext cx="1374786" cy="3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8" y="864065"/>
            <a:ext cx="9753072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59" y="5263292"/>
            <a:ext cx="9725460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3B8DE8-BD97-25E2-ACC1-FDFAC7854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27" y="6016145"/>
            <a:ext cx="802800" cy="6050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735537-FE06-9756-73C4-1DB67E3A804C}"/>
              </a:ext>
            </a:extLst>
          </p:cNvPr>
          <p:cNvSpPr/>
          <p:nvPr userDrawn="1"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593BC9-EA93-1CCF-9419-591F5D7D7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426" y="6234535"/>
            <a:ext cx="1374786" cy="3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432-6119-2CF9-F0B9-56CD48AF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BD-7614-41BE-98C2-7CD524E03E9C}" type="datetime1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1F7A5-FEEE-C072-340A-DAB5305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9B1A-57C2-472A-B092-EDE6B3B9FEAE}" type="datetime1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4AD8-BAE4-C74D-F710-38DD9904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BE2D-2A23-5D79-034A-70A6E3C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75" y="1600200"/>
            <a:ext cx="515730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75" y="5257801"/>
            <a:ext cx="5157303" cy="7772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8658B-489D-937F-E54E-8F8370640434}"/>
              </a:ext>
            </a:extLst>
          </p:cNvPr>
          <p:cNvSpPr/>
          <p:nvPr userDrawn="1"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B8D312-1B6D-671B-7A71-D91E3145B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5011F-11D8-136B-CF52-6F2ECE4755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8C15C4-F612-867E-AB2B-ABD421889C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1276" y="428627"/>
            <a:ext cx="1584000" cy="450521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8E84B9-5460-FB8E-F01F-BBACC7512FBB}"/>
              </a:ext>
            </a:extLst>
          </p:cNvPr>
          <p:cNvSpPr/>
          <p:nvPr userDrawn="1"/>
        </p:nvSpPr>
        <p:spPr>
          <a:xfrm>
            <a:off x="6532182" y="1719148"/>
            <a:ext cx="2919829" cy="5138853"/>
          </a:xfrm>
          <a:custGeom>
            <a:avLst/>
            <a:gdLst>
              <a:gd name="connsiteX0" fmla="*/ 2916000 w 2919829"/>
              <a:gd name="connsiteY0" fmla="*/ 0 h 5138853"/>
              <a:gd name="connsiteX1" fmla="*/ 2919829 w 2919829"/>
              <a:gd name="connsiteY1" fmla="*/ 193 h 5138853"/>
              <a:gd name="connsiteX2" fmla="*/ 2919829 w 2919829"/>
              <a:gd name="connsiteY2" fmla="*/ 5138853 h 5138853"/>
              <a:gd name="connsiteX3" fmla="*/ 1031144 w 2919829"/>
              <a:gd name="connsiteY3" fmla="*/ 5138853 h 5138853"/>
              <a:gd name="connsiteX4" fmla="*/ 854077 w 2919829"/>
              <a:gd name="connsiteY4" fmla="*/ 4977924 h 5138853"/>
              <a:gd name="connsiteX5" fmla="*/ 0 w 2919829"/>
              <a:gd name="connsiteY5" fmla="*/ 2916000 h 5138853"/>
              <a:gd name="connsiteX6" fmla="*/ 2916000 w 2919829"/>
              <a:gd name="connsiteY6" fmla="*/ 0 h 51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829" h="5138853">
                <a:moveTo>
                  <a:pt x="2916000" y="0"/>
                </a:moveTo>
                <a:lnTo>
                  <a:pt x="2919829" y="193"/>
                </a:lnTo>
                <a:lnTo>
                  <a:pt x="2919829" y="5138853"/>
                </a:lnTo>
                <a:lnTo>
                  <a:pt x="1031144" y="5138853"/>
                </a:lnTo>
                <a:lnTo>
                  <a:pt x="854077" y="4977924"/>
                </a:lnTo>
                <a:cubicBezTo>
                  <a:pt x="326385" y="4450231"/>
                  <a:pt x="0" y="3721231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1C7E3E4-A79F-0743-A902-E0C2664EDA8D}"/>
              </a:ext>
            </a:extLst>
          </p:cNvPr>
          <p:cNvSpPr/>
          <p:nvPr userDrawn="1"/>
        </p:nvSpPr>
        <p:spPr>
          <a:xfrm>
            <a:off x="9429005" y="1726874"/>
            <a:ext cx="2762995" cy="5131127"/>
          </a:xfrm>
          <a:custGeom>
            <a:avLst/>
            <a:gdLst>
              <a:gd name="connsiteX0" fmla="*/ 2762995 w 2762995"/>
              <a:gd name="connsiteY0" fmla="*/ 0 h 5131127"/>
              <a:gd name="connsiteX1" fmla="*/ 2762995 w 2762995"/>
              <a:gd name="connsiteY1" fmla="*/ 5131127 h 5131127"/>
              <a:gd name="connsiteX2" fmla="*/ 1031144 w 2762995"/>
              <a:gd name="connsiteY2" fmla="*/ 5131127 h 5131127"/>
              <a:gd name="connsiteX3" fmla="*/ 854077 w 2762995"/>
              <a:gd name="connsiteY3" fmla="*/ 4970198 h 5131127"/>
              <a:gd name="connsiteX4" fmla="*/ 0 w 2762995"/>
              <a:gd name="connsiteY4" fmla="*/ 2908274 h 5131127"/>
              <a:gd name="connsiteX5" fmla="*/ 2617856 w 2762995"/>
              <a:gd name="connsiteY5" fmla="*/ 7329 h 513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995" h="5131127">
                <a:moveTo>
                  <a:pt x="2762995" y="0"/>
                </a:moveTo>
                <a:lnTo>
                  <a:pt x="2762995" y="5131127"/>
                </a:lnTo>
                <a:lnTo>
                  <a:pt x="1031144" y="5131127"/>
                </a:lnTo>
                <a:lnTo>
                  <a:pt x="854077" y="4970198"/>
                </a:lnTo>
                <a:cubicBezTo>
                  <a:pt x="326385" y="4442505"/>
                  <a:pt x="0" y="3713505"/>
                  <a:pt x="0" y="2908274"/>
                </a:cubicBezTo>
                <a:cubicBezTo>
                  <a:pt x="0" y="1398466"/>
                  <a:pt x="1147446" y="156658"/>
                  <a:pt x="2617856" y="7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6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7B1B1D-4FF9-19A0-CDE9-42A873B55CB3}"/>
              </a:ext>
            </a:extLst>
          </p:cNvPr>
          <p:cNvSpPr/>
          <p:nvPr userDrawn="1"/>
        </p:nvSpPr>
        <p:spPr>
          <a:xfrm>
            <a:off x="5798747" y="2687854"/>
            <a:ext cx="746434" cy="3890781"/>
          </a:xfrm>
          <a:custGeom>
            <a:avLst/>
            <a:gdLst>
              <a:gd name="connsiteX0" fmla="*/ 746434 w 746434"/>
              <a:gd name="connsiteY0" fmla="*/ 0 h 3890781"/>
              <a:gd name="connsiteX1" fmla="*/ 746434 w 746434"/>
              <a:gd name="connsiteY1" fmla="*/ 3890781 h 3890781"/>
              <a:gd name="connsiteX2" fmla="*/ 665873 w 746434"/>
              <a:gd name="connsiteY2" fmla="*/ 3802141 h 3890781"/>
              <a:gd name="connsiteX3" fmla="*/ 0 w 746434"/>
              <a:gd name="connsiteY3" fmla="*/ 1947294 h 3890781"/>
              <a:gd name="connsiteX4" fmla="*/ 589843 w 746434"/>
              <a:gd name="connsiteY4" fmla="*/ 188604 h 38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34" h="3890781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75" y="1600200"/>
            <a:ext cx="9690802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75" y="5257801"/>
            <a:ext cx="9690802" cy="7772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8658B-489D-937F-E54E-8F8370640434}"/>
              </a:ext>
            </a:extLst>
          </p:cNvPr>
          <p:cNvSpPr/>
          <p:nvPr userDrawn="1"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B8D312-1B6D-671B-7A71-D91E3145B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5011F-11D8-136B-CF52-6F2ECE4755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8C15C4-F612-867E-AB2B-ABD421889C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1276" y="428627"/>
            <a:ext cx="1584000" cy="4505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6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AC373-396C-531E-FD9E-10CE9F3CD7AC}"/>
              </a:ext>
            </a:extLst>
          </p:cNvPr>
          <p:cNvSpPr/>
          <p:nvPr userDrawn="1"/>
        </p:nvSpPr>
        <p:spPr>
          <a:xfrm>
            <a:off x="0" y="0"/>
            <a:ext cx="12192000" cy="57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DB087-8729-5311-620E-1DADE815C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1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FD45B-6EF1-C382-992C-074B17C3F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328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9D0BCD-19A8-BC53-414D-D66518550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8555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D6B43-F848-01FD-841E-39EE2359935F}"/>
              </a:ext>
            </a:extLst>
          </p:cNvPr>
          <p:cNvSpPr/>
          <p:nvPr userDrawn="1"/>
        </p:nvSpPr>
        <p:spPr>
          <a:xfrm>
            <a:off x="44291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477282"/>
            <a:ext cx="5016955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600">
                <a:latin typeface="Georgia" panose="02040502050405020303" pitchFamily="18" charset="0"/>
              </a:defRPr>
            </a:lvl1pPr>
            <a:lvl2pPr marL="180975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2pPr>
            <a:lvl3pPr marL="358775" indent="-177800">
              <a:lnSpc>
                <a:spcPct val="98000"/>
              </a:lnSpc>
              <a:defRPr sz="1600">
                <a:latin typeface="Georgia" panose="02040502050405020303" pitchFamily="18" charset="0"/>
              </a:defRPr>
            </a:lvl3pPr>
            <a:lvl4pPr marL="539750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4pPr>
            <a:lvl5pPr marL="717550" indent="-177800">
              <a:lnSpc>
                <a:spcPct val="98000"/>
              </a:lnSpc>
              <a:tabLst/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A36D0-B350-51AD-0278-1534AD3DC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7371" y="1494974"/>
            <a:ext cx="5029198" cy="39914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77282"/>
            <a:ext cx="4235837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CAEC-6F7C-764A-A861-A6D5814F76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8644" y="1477281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F25B0-8F42-4BD4-60FB-05DB625EC7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65426" y="1477280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77282"/>
            <a:ext cx="7513411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0"/>
            <a:ext cx="11309350" cy="39914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10074-9A2E-7BD8-7753-93F10E57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CFB8-1966-DE35-CC22-9D60D62B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477282"/>
            <a:ext cx="11308894" cy="4415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1F37-CBEA-CD75-98C9-1DADB540E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7788" y="6400796"/>
            <a:ext cx="3683012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CE01A-F62A-484C-8158-939198939CA4}" type="datetime1">
              <a:rPr lang="en-GB" smtClean="0"/>
              <a:t>25/09/2024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E5D0-309F-8FC6-2192-2C0DB796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971" y="6400796"/>
            <a:ext cx="4169243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85C-59F3-D3A6-5F26-F09F8368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88A43E-8102-92FD-6853-9D13A63BC2ED}"/>
              </a:ext>
            </a:extLst>
          </p:cNvPr>
          <p:cNvSpPr/>
          <p:nvPr userDrawn="1"/>
        </p:nvSpPr>
        <p:spPr>
          <a:xfrm>
            <a:off x="44291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B3E110C-699A-8D04-033B-4133CB5B240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9464" y="6029132"/>
            <a:ext cx="796249" cy="60007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435A84B-8780-7556-5EC8-8E3CDE0B518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85426" y="6234535"/>
            <a:ext cx="1374786" cy="3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0" r:id="rId11"/>
    <p:sldLayoutId id="2147483661" r:id="rId12"/>
    <p:sldLayoutId id="2147483651" r:id="rId13"/>
    <p:sldLayoutId id="2147483658" r:id="rId14"/>
    <p:sldLayoutId id="2147483654" r:id="rId15"/>
    <p:sldLayoutId id="21474836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.l.gent@leeds.ac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ygoapp.com/article/40-what-is-vygo-and-how-does-it-work" TargetMode="External"/><Relationship Id="rId7" Type="http://schemas.openxmlformats.org/officeDocument/2006/relationships/hyperlink" Target="https://help.vygoapp.com/article/54-how-do-i-register-and-log-in-with-the-single-sign-on-feature" TargetMode="External"/><Relationship Id="rId2" Type="http://schemas.openxmlformats.org/officeDocument/2006/relationships/hyperlink" Target="https://students.business.leeds.ac.uk/student-community/pgt-buddy-schem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elp.vygoapp.com/article/52-how-do-i-join-a-program-to-get-help-from-a-mentor" TargetMode="External"/><Relationship Id="rId5" Type="http://schemas.openxmlformats.org/officeDocument/2006/relationships/hyperlink" Target="https://help.vygoapp.com/article/59-what-web-browsers-work-best-with-vygo" TargetMode="External"/><Relationship Id="rId4" Type="http://schemas.openxmlformats.org/officeDocument/2006/relationships/hyperlink" Target="https://help.vygoapp.com/article/50-where-can-i-access-the-vygo-platfo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vygo.app/program/NnAukCbwPtsTjPlAGGS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B1B4-BBFE-816A-5B7C-D7B8F5DAD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Taught postgraduate Buddy Scheme</a:t>
            </a:r>
          </a:p>
        </p:txBody>
      </p:sp>
    </p:spTree>
    <p:extLst>
      <p:ext uri="{BB962C8B-B14F-4D97-AF65-F5344CB8AC3E}">
        <p14:creationId xmlns:p14="http://schemas.microsoft.com/office/powerpoint/2010/main" val="31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 your Match?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9968" t="6810" r="-1" b="34660"/>
          <a:stretch/>
        </p:blipFill>
        <p:spPr bwMode="auto">
          <a:xfrm>
            <a:off x="7456474" y="1364146"/>
            <a:ext cx="4007268" cy="1836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0181691" y="1728162"/>
            <a:ext cx="821932" cy="59590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 rotWithShape="1">
          <a:blip r:embed="rId3"/>
          <a:srcRect l="57782" t="19514" r="8970" b="16957"/>
          <a:stretch/>
        </p:blipFill>
        <p:spPr bwMode="auto">
          <a:xfrm>
            <a:off x="7456474" y="3474110"/>
            <a:ext cx="3876268" cy="264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7674" y="1728162"/>
            <a:ext cx="687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If you don’t want your profile to be visible to new contacts you can change your status at anytime by clicking on your profile picture.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Available: You are visible and contactable by other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Busy: You are only visible and contactable by users you have already interacted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Away: You are not visible or contactable by any other users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74" y="4756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12529"/>
                </a:solidFill>
                <a:latin typeface="+mj-lt"/>
              </a:rPr>
              <a:t>If you have any questions or problems during the application process, or during your use of the scheme, please contact LUBS Student Success Officer </a:t>
            </a:r>
            <a:r>
              <a:rPr lang="en-GB" u="sng" dirty="0">
                <a:solidFill>
                  <a:srgbClr val="C70000"/>
                </a:solidFill>
                <a:latin typeface="+mj-lt"/>
                <a:hlinkClick r:id="rId4"/>
              </a:rPr>
              <a:t>Samantha Gent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2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  <a:sym typeface="DM Sans"/>
                <a:hlinkClick r:id="rId2"/>
              </a:rPr>
              <a:t>More on the Buddy scheme</a:t>
            </a:r>
            <a:endParaRPr lang="en-GB" b="1" dirty="0">
              <a:latin typeface="+mj-lt"/>
              <a:sym typeface="DM Sans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endParaRPr lang="en-GB" b="1" dirty="0">
              <a:latin typeface="+mj-lt"/>
              <a:sym typeface="DM Sans"/>
              <a:hlinkClick r:id="rId3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3"/>
              </a:rPr>
              <a:t>What is </a:t>
            </a:r>
            <a:r>
              <a:rPr lang="en-GB" b="1" u="sng" dirty="0" err="1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3"/>
              </a:rPr>
              <a:t>Vygo</a:t>
            </a: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3"/>
              </a:rPr>
              <a:t> &amp; How does it work? </a:t>
            </a:r>
            <a:endParaRPr lang="en-GB" b="1" dirty="0">
              <a:solidFill>
                <a:schemeClr val="lt1"/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hlink"/>
              </a:solidFill>
              <a:latin typeface="+mj-lt"/>
              <a:ea typeface="DM Sans"/>
              <a:cs typeface="DM Sans"/>
              <a:sym typeface="DM Sans"/>
              <a:hlinkClick r:id="rId4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4"/>
              </a:rPr>
              <a:t>Where can I access the </a:t>
            </a:r>
            <a:r>
              <a:rPr lang="en-GB" b="1" u="sng" dirty="0" err="1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4"/>
              </a:rPr>
              <a:t>Vygo</a:t>
            </a: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4"/>
              </a:rPr>
              <a:t> Platform?</a:t>
            </a:r>
            <a:endParaRPr lang="en-GB" b="1" dirty="0">
              <a:solidFill>
                <a:schemeClr val="lt1"/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hlink"/>
              </a:solidFill>
              <a:latin typeface="+mj-lt"/>
              <a:ea typeface="DM Sans"/>
              <a:cs typeface="DM Sans"/>
              <a:sym typeface="DM Sans"/>
              <a:hlinkClick r:id="rId5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5"/>
              </a:rPr>
              <a:t>What web browser works best with </a:t>
            </a:r>
            <a:r>
              <a:rPr lang="en-GB" b="1" u="sng" dirty="0" err="1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5"/>
              </a:rPr>
              <a:t>Vygo</a:t>
            </a: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5"/>
              </a:rPr>
              <a:t>?</a:t>
            </a:r>
            <a:endParaRPr lang="en-GB" b="1" dirty="0">
              <a:solidFill>
                <a:schemeClr val="lt1"/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hlink"/>
              </a:solidFill>
              <a:latin typeface="+mj-lt"/>
              <a:ea typeface="DM Sans"/>
              <a:cs typeface="DM Sans"/>
              <a:sym typeface="DM Sans"/>
              <a:hlinkClick r:id="rId6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6"/>
              </a:rPr>
              <a:t>How do I join a program?</a:t>
            </a:r>
            <a:endParaRPr lang="en-GB" b="1" dirty="0">
              <a:solidFill>
                <a:schemeClr val="lt1"/>
              </a:solidFill>
              <a:latin typeface="+mj-lt"/>
              <a:ea typeface="DM Sans"/>
              <a:cs typeface="DM Sans"/>
              <a:sym typeface="DM Sans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hlink"/>
              </a:solidFill>
              <a:latin typeface="+mj-lt"/>
              <a:ea typeface="DM Sans"/>
              <a:cs typeface="DM Sans"/>
              <a:sym typeface="DM Sans"/>
              <a:hlinkClick r:id="rId7"/>
            </a:endParaRPr>
          </a:p>
          <a:p>
            <a:pPr marL="495300" lvl="0" indent="-342900">
              <a:buClr>
                <a:schemeClr val="lt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7"/>
              </a:rPr>
              <a:t>How can </a:t>
            </a:r>
            <a:r>
              <a:rPr lang="en-GB" b="1" u="sng" dirty="0" err="1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7"/>
              </a:rPr>
              <a:t>i</a:t>
            </a:r>
            <a:r>
              <a:rPr lang="en-GB" b="1" u="sng" dirty="0">
                <a:solidFill>
                  <a:schemeClr val="hlink"/>
                </a:solidFill>
                <a:latin typeface="+mj-lt"/>
                <a:ea typeface="DM Sans"/>
                <a:cs typeface="DM Sans"/>
                <a:sym typeface="DM Sans"/>
                <a:hlinkClick r:id="rId7"/>
              </a:rPr>
              <a:t> sign in with my SSO?</a:t>
            </a:r>
            <a:endParaRPr lang="en-GB" b="1" dirty="0">
              <a:solidFill>
                <a:schemeClr val="lt1"/>
              </a:solidFill>
              <a:latin typeface="+mj-lt"/>
              <a:ea typeface="DM Sans"/>
              <a:cs typeface="DM Sans"/>
              <a:sym typeface="DM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DFE3EC-3171-5CDF-1436-A31A59B6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A0D48-3977-EA82-A906-32CB8491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F0E3D9-4FD6-DC67-5F97-4411FB414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8729" y="1683645"/>
            <a:ext cx="2300287" cy="3962050"/>
          </a:xfrm>
        </p:spPr>
        <p:txBody>
          <a:bodyPr/>
          <a:lstStyle/>
          <a:p>
            <a:r>
              <a:rPr lang="en-GB" dirty="0"/>
              <a:t>01</a:t>
            </a:r>
          </a:p>
          <a:p>
            <a:pPr lvl="1"/>
            <a:r>
              <a:rPr lang="en-GB" dirty="0"/>
              <a:t>Creating your </a:t>
            </a:r>
            <a:r>
              <a:rPr lang="en-GB" dirty="0" err="1"/>
              <a:t>Vygo</a:t>
            </a:r>
            <a:r>
              <a:rPr lang="en-GB" dirty="0"/>
              <a:t> profile</a:t>
            </a:r>
          </a:p>
          <a:p>
            <a:pPr lvl="4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F70250-6016-5A1E-2917-2A2238EC4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426" y="1683645"/>
            <a:ext cx="2504414" cy="3962050"/>
          </a:xfrm>
        </p:spPr>
        <p:txBody>
          <a:bodyPr/>
          <a:lstStyle/>
          <a:p>
            <a:r>
              <a:rPr lang="en-GB" dirty="0"/>
              <a:t>02</a:t>
            </a:r>
          </a:p>
          <a:p>
            <a:pPr lvl="1"/>
            <a:r>
              <a:rPr lang="en-GB" dirty="0"/>
              <a:t>Signing up to the Buddy Scheme</a:t>
            </a:r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D97504-D91B-C3BE-BAA3-12BFBAB45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9535" y="1566827"/>
            <a:ext cx="2300287" cy="3962050"/>
          </a:xfrm>
        </p:spPr>
        <p:txBody>
          <a:bodyPr/>
          <a:lstStyle/>
          <a:p>
            <a:r>
              <a:rPr lang="en-GB" dirty="0"/>
              <a:t>03</a:t>
            </a:r>
          </a:p>
          <a:p>
            <a:pPr lvl="1"/>
            <a:r>
              <a:rPr lang="en-GB" dirty="0"/>
              <a:t>The matching process</a:t>
            </a:r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7F45B-D7B1-D0BF-AC36-5FA14E10C862}"/>
              </a:ext>
            </a:extLst>
          </p:cNvPr>
          <p:cNvSpPr/>
          <p:nvPr/>
        </p:nvSpPr>
        <p:spPr>
          <a:xfrm>
            <a:off x="1883845" y="3430340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84A3B-19F6-2805-A370-4B0F8083B210}"/>
              </a:ext>
            </a:extLst>
          </p:cNvPr>
          <p:cNvSpPr/>
          <p:nvPr/>
        </p:nvSpPr>
        <p:spPr>
          <a:xfrm>
            <a:off x="4184132" y="3430339"/>
            <a:ext cx="293689" cy="60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82556-118E-AFE9-2686-80B3BF3C097C}"/>
              </a:ext>
            </a:extLst>
          </p:cNvPr>
          <p:cNvSpPr/>
          <p:nvPr/>
        </p:nvSpPr>
        <p:spPr>
          <a:xfrm>
            <a:off x="6684587" y="3430340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844643" y="1570076"/>
            <a:ext cx="2911926" cy="190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700"/>
              </a:spcAft>
            </a:pPr>
            <a:r>
              <a:rPr lang="en-GB" sz="6000" dirty="0">
                <a:solidFill>
                  <a:srgbClr val="FF4E36"/>
                </a:solidFill>
                <a:latin typeface="Georgia" panose="02040502050405020303" pitchFamily="18" charset="0"/>
              </a:rPr>
              <a:t>04</a:t>
            </a:r>
          </a:p>
          <a:p>
            <a:pPr marL="0" lvl="4"/>
            <a:r>
              <a:rPr lang="en-GB" sz="2400" dirty="0">
                <a:solidFill>
                  <a:srgbClr val="212121"/>
                </a:solidFill>
                <a:latin typeface="Georgia" panose="02040502050405020303" pitchFamily="18" charset="0"/>
              </a:rPr>
              <a:t>Engaging with a Buddy</a:t>
            </a:r>
          </a:p>
          <a:p>
            <a:pPr marL="0" lvl="4"/>
            <a:endParaRPr lang="en-GB" sz="1600" dirty="0">
              <a:solidFill>
                <a:srgbClr val="21212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782556-118E-AFE9-2686-80B3BF3C097C}"/>
              </a:ext>
            </a:extLst>
          </p:cNvPr>
          <p:cNvSpPr/>
          <p:nvPr/>
        </p:nvSpPr>
        <p:spPr>
          <a:xfrm>
            <a:off x="9014970" y="3430340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153736"/>
            <a:ext cx="11304506" cy="978378"/>
          </a:xfrm>
        </p:spPr>
        <p:txBody>
          <a:bodyPr/>
          <a:lstStyle/>
          <a:p>
            <a:r>
              <a:rPr lang="en-GB" dirty="0"/>
              <a:t>Step 1: Create your </a:t>
            </a:r>
            <a:r>
              <a:rPr lang="en-GB" dirty="0" err="1"/>
              <a:t>Vygo</a:t>
            </a:r>
            <a:r>
              <a:rPr lang="en-GB" dirty="0"/>
              <a:t>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7226-824A-7677-B572-6401A9B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3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18600" b="4442"/>
          <a:stretch/>
        </p:blipFill>
        <p:spPr>
          <a:xfrm>
            <a:off x="2691829" y="2938409"/>
            <a:ext cx="7143963" cy="30925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3037" y="1665929"/>
            <a:ext cx="98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 to: </a:t>
            </a:r>
            <a:r>
              <a:rPr lang="en-GB" dirty="0">
                <a:hlinkClick r:id="rId3" tooltip="https://web.vygo.app/program/nnaukcbwptstjplaggst"/>
              </a:rPr>
              <a:t>https://web.vygo.app/program/NnAukCbwPtsTjPlAGGSt</a:t>
            </a:r>
            <a:r>
              <a:rPr lang="en-GB" dirty="0"/>
              <a:t> to access the scheme</a:t>
            </a:r>
          </a:p>
        </p:txBody>
      </p:sp>
    </p:spTree>
    <p:extLst>
      <p:ext uri="{BB962C8B-B14F-4D97-AF65-F5344CB8AC3E}">
        <p14:creationId xmlns:p14="http://schemas.microsoft.com/office/powerpoint/2010/main" val="36641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41354"/>
            <a:ext cx="9979140" cy="978378"/>
          </a:xfrm>
        </p:spPr>
        <p:txBody>
          <a:bodyPr/>
          <a:lstStyle/>
          <a:p>
            <a:r>
              <a:rPr lang="en-GB" dirty="0"/>
              <a:t>Step 1: Create your </a:t>
            </a:r>
            <a:r>
              <a:rPr lang="en-GB" dirty="0" err="1"/>
              <a:t>Vygo</a:t>
            </a:r>
            <a:r>
              <a:rPr lang="en-GB" dirty="0"/>
              <a:t> account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1D8B6-3FBC-5BF4-5508-4C2E55F0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77282"/>
            <a:ext cx="11308894" cy="90668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Select register/log in with organisation SSO, select University of Leeds and enter your login details, then please complete the steps below</a:t>
            </a:r>
          </a:p>
          <a:p>
            <a:br>
              <a:rPr lang="en-GB" b="1" dirty="0"/>
            </a:br>
            <a:endParaRPr lang="en-GB" dirty="0"/>
          </a:p>
          <a:p>
            <a:pPr lvl="3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7226-824A-7677-B572-6401A9B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2111256"/>
            <a:ext cx="1533526" cy="29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59969" y="5396723"/>
            <a:ext cx="1533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‘Student’ and click Next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679" y="5058169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1</a:t>
            </a:r>
          </a:p>
        </p:txBody>
      </p:sp>
      <p:pic>
        <p:nvPicPr>
          <p:cNvPr id="9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10" y="2111256"/>
            <a:ext cx="1458569" cy="2946913"/>
          </a:xfrm>
          <a:prstGeom prst="rect">
            <a:avLst/>
          </a:prstGeom>
          <a:solidFill>
            <a:srgbClr val="112644"/>
          </a:solidFill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89" y="2111256"/>
            <a:ext cx="1543789" cy="2966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188" y="2087457"/>
            <a:ext cx="1538532" cy="2970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02" y="2087457"/>
            <a:ext cx="1573981" cy="2970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265" y="2087457"/>
            <a:ext cx="1524339" cy="2936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668018" y="5058169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47357" y="5088946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26696" y="5058168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55774" y="5058168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22248" y="5365945"/>
            <a:ext cx="1543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Enter your name and student ID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28743" y="5365945"/>
            <a:ext cx="1652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/>
              <a:t>Enter your study start date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>
          <a:xfrm>
            <a:off x="5827543" y="5396723"/>
            <a:ext cx="1900742" cy="54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Search for and select your course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99889" y="5365945"/>
            <a:ext cx="1875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your study stage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46910" y="5396723"/>
            <a:ext cx="190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your student type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41676" y="5058168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6499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94BEC8-EADC-20D2-94D2-4E68CCF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9" y="173742"/>
            <a:ext cx="11308895" cy="978378"/>
          </a:xfrm>
        </p:spPr>
        <p:txBody>
          <a:bodyPr/>
          <a:lstStyle/>
          <a:p>
            <a:r>
              <a:rPr lang="en-GB" dirty="0"/>
              <a:t>Step 2: Join the Leeds University Buddy Scheme Taught Postgraduate Buddy Scheme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22DA3-EE8B-F9B9-91E2-58FC3FE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558696"/>
            <a:ext cx="5016955" cy="4415517"/>
          </a:xfrm>
        </p:spPr>
        <p:txBody>
          <a:bodyPr/>
          <a:lstStyle/>
          <a:p>
            <a:r>
              <a:rPr lang="en-GB" dirty="0"/>
              <a:t>You should see the LUBS Taught Postgraduate  Buddy Scheme appear as a recommended programme on your homepage. If not, click the “Programs” tab.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“View program”  on the LUBS Taught Postgraduate Buddy Scheme.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will take you into the Overview page. Read the information and click the blue “Join program” button.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be required to answer a few questions which will be used to pair you with a buddy who is most suited to your interests and needs.</a:t>
            </a:r>
          </a:p>
          <a:p>
            <a:pPr marL="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A4F47-130A-C5E5-84C9-B582668B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Google Shape;11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4758" y="1449013"/>
            <a:ext cx="5231567" cy="1557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758" y="3383342"/>
            <a:ext cx="5154701" cy="163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2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Answer the join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7226-824A-7677-B572-6401A9B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1751" y="4774564"/>
            <a:ext cx="1533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the type of postgraduate degree that you are studying.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3035" y="4455492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1689" y="4466787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7042" y="4432589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016" y="4466787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7364" y="4451322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Step 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1050" y="4787217"/>
            <a:ext cx="1543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some of your hobbies and interests.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67936" y="4746678"/>
            <a:ext cx="1890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a few reasons on what you hope to gain by joining the buddy scheme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9863" y="4755367"/>
            <a:ext cx="1900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your course that you are currently engaged 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33489" y="5250716"/>
            <a:ext cx="1875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1" y="1978002"/>
            <a:ext cx="2235227" cy="2401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97" y="1975923"/>
            <a:ext cx="2234698" cy="2401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433" y="1975923"/>
            <a:ext cx="2463654" cy="24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3268" y="1975922"/>
            <a:ext cx="2019911" cy="2401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Screenshot 2024-09-19 at 15.22.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20" y="1963602"/>
            <a:ext cx="2117127" cy="24142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22464" y="4740366"/>
            <a:ext cx="16862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Let us know if there is anything you would like us to consider in a match</a:t>
            </a:r>
          </a:p>
        </p:txBody>
      </p:sp>
    </p:spTree>
    <p:extLst>
      <p:ext uri="{BB962C8B-B14F-4D97-AF65-F5344CB8AC3E}">
        <p14:creationId xmlns:p14="http://schemas.microsoft.com/office/powerpoint/2010/main" val="39654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94BEC8-EADC-20D2-94D2-4E68CCF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377030"/>
            <a:ext cx="11308895" cy="978378"/>
          </a:xfrm>
        </p:spPr>
        <p:txBody>
          <a:bodyPr>
            <a:normAutofit/>
          </a:bodyPr>
          <a:lstStyle/>
          <a:p>
            <a:r>
              <a:rPr lang="en-GB" dirty="0"/>
              <a:t>Step 4: Become a Buddy and complete your profile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22DA3-EE8B-F9B9-91E2-58FC3FE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09" y="1518646"/>
            <a:ext cx="5016955" cy="441551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dirty="0"/>
              <a:t>After the join questions, there will be a set of guidelines, read these and click “Accept”.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You will then be prompted to become a Buddy - click “Become a Buddy” to accept.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Update the necessary parts of your profile. 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Feel free to upload a selfie as your profile picture, or you can use any placeholder for your profile picture. </a:t>
            </a:r>
          </a:p>
          <a:p>
            <a:pPr lvl="2"/>
            <a:r>
              <a:rPr lang="en-GB" dirty="0"/>
              <a:t>As a minimum put your study stage and course in you “about me” section, but feel free to let your personality shine!</a:t>
            </a:r>
          </a:p>
          <a:p>
            <a:pPr lvl="2"/>
            <a:r>
              <a:rPr lang="en-GB" dirty="0"/>
              <a:t>Select any languages you speak</a:t>
            </a:r>
          </a:p>
          <a:p>
            <a:pPr lvl="2"/>
            <a:r>
              <a:rPr lang="en-GB" dirty="0"/>
              <a:t>Add in at least one availability slot for now.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edit your profile information at any point by clicking on your picture in the top right.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Once complete, the blue button will say “You are a Buddy”, and you can wait to be matched with one of your peers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A4F47-130A-C5E5-84C9-B582668B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Google Shape;153;p19"/>
          <p:cNvPicPr preferRelativeResize="0"/>
          <p:nvPr/>
        </p:nvPicPr>
        <p:blipFill rotWithShape="1">
          <a:blip r:embed="rId2">
            <a:alphaModFix/>
          </a:blip>
          <a:srcRect l="1597" t="1350" r="2174" b="53316"/>
          <a:stretch/>
        </p:blipFill>
        <p:spPr>
          <a:xfrm>
            <a:off x="7623390" y="1815104"/>
            <a:ext cx="3163603" cy="1320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Google Shape;155;p19"/>
          <p:cNvPicPr preferRelativeResize="0"/>
          <p:nvPr/>
        </p:nvPicPr>
        <p:blipFill rotWithShape="1">
          <a:blip r:embed="rId3">
            <a:alphaModFix/>
          </a:blip>
          <a:srcRect l="1699" t="1327" r="1738" b="1744"/>
          <a:stretch/>
        </p:blipFill>
        <p:spPr>
          <a:xfrm>
            <a:off x="7756066" y="3308023"/>
            <a:ext cx="2898249" cy="2766201"/>
          </a:xfrm>
          <a:prstGeom prst="rect">
            <a:avLst/>
          </a:prstGeom>
          <a:solidFill>
            <a:srgbClr val="112644"/>
          </a:solidFill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 rotWithShape="1">
          <a:blip r:embed="rId4"/>
          <a:srcRect l="80280" t="74980" r="3886" b="19604"/>
          <a:stretch/>
        </p:blipFill>
        <p:spPr bwMode="auto">
          <a:xfrm>
            <a:off x="1891395" y="5647642"/>
            <a:ext cx="3020785" cy="302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0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4" y="447935"/>
            <a:ext cx="11308895" cy="978378"/>
          </a:xfrm>
        </p:spPr>
        <p:txBody>
          <a:bodyPr>
            <a:normAutofit/>
          </a:bodyPr>
          <a:lstStyle/>
          <a:p>
            <a:r>
              <a:rPr lang="en-GB" dirty="0"/>
              <a:t>Step 5: You will now be matched with a buddy with similar interests.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7226-824A-7677-B572-6401A9B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8</a:t>
            </a:fld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033489" y="5250716"/>
            <a:ext cx="1875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328404" y="1206770"/>
            <a:ext cx="11757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matching process takes 1 week, you will be emailed when you have been matched. You can view your connections and message in the chat area.</a:t>
            </a:r>
            <a:br>
              <a:rPr lang="en-GB" dirty="0"/>
            </a:br>
            <a:endParaRPr lang="en-GB" dirty="0"/>
          </a:p>
        </p:txBody>
      </p:sp>
      <p:sp>
        <p:nvSpPr>
          <p:cNvPr id="22" name="Google Shape;176;p20"/>
          <p:cNvSpPr txBox="1"/>
          <p:nvPr/>
        </p:nvSpPr>
        <p:spPr>
          <a:xfrm rot="-5400000">
            <a:off x="-465671" y="2825731"/>
            <a:ext cx="1963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M Sans"/>
                <a:ea typeface="DM Sans"/>
                <a:cs typeface="DM Sans"/>
                <a:sym typeface="DM Sans"/>
              </a:rPr>
              <a:t>P  h  a  s  e    1</a:t>
            </a:r>
            <a:endParaRPr sz="18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" name="Google Shape;167;p20"/>
          <p:cNvSpPr/>
          <p:nvPr/>
        </p:nvSpPr>
        <p:spPr>
          <a:xfrm>
            <a:off x="1050254" y="2051181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September 23rd-30th </a:t>
            </a:r>
            <a:endParaRPr sz="1600" b="1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Google Shape;164;p20"/>
          <p:cNvSpPr/>
          <p:nvPr/>
        </p:nvSpPr>
        <p:spPr>
          <a:xfrm>
            <a:off x="1050254" y="2804211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DM Sans"/>
                <a:ea typeface="DM Sans"/>
                <a:cs typeface="DM Sans"/>
                <a:sym typeface="DM Sans"/>
              </a:rPr>
              <a:t>Everyone joins the Buddy Scheme</a:t>
            </a:r>
            <a:endParaRPr sz="16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" name="Google Shape;174;p20"/>
          <p:cNvSpPr/>
          <p:nvPr/>
        </p:nvSpPr>
        <p:spPr>
          <a:xfrm>
            <a:off x="1050254" y="3590845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Join in with the group chat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" name="Google Shape;16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9310" y="4435449"/>
            <a:ext cx="2961401" cy="1476046"/>
          </a:xfrm>
          <a:prstGeom prst="rect">
            <a:avLst/>
          </a:prstGeom>
          <a:solidFill>
            <a:srgbClr val="112644"/>
          </a:solidFill>
          <a:ln>
            <a:solidFill>
              <a:schemeClr val="accent1"/>
            </a:solidFill>
          </a:ln>
        </p:spPr>
      </p:pic>
      <p:sp>
        <p:nvSpPr>
          <p:cNvPr id="33" name="Google Shape;177;p20"/>
          <p:cNvSpPr txBox="1"/>
          <p:nvPr/>
        </p:nvSpPr>
        <p:spPr>
          <a:xfrm rot="-5400000">
            <a:off x="3392364" y="2743645"/>
            <a:ext cx="1963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M Sans"/>
                <a:ea typeface="DM Sans"/>
                <a:cs typeface="DM Sans"/>
                <a:sym typeface="DM Sans"/>
              </a:rPr>
              <a:t>P  h  a  s  e    2</a:t>
            </a:r>
            <a:endParaRPr sz="18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" name="Google Shape;171;p20"/>
          <p:cNvSpPr/>
          <p:nvPr/>
        </p:nvSpPr>
        <p:spPr>
          <a:xfrm>
            <a:off x="5127927" y="1904847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September 30th- October 7th </a:t>
            </a:r>
            <a:endParaRPr sz="1600" b="1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Google Shape;165;p20"/>
          <p:cNvSpPr/>
          <p:nvPr/>
        </p:nvSpPr>
        <p:spPr>
          <a:xfrm>
            <a:off x="5127927" y="2691181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DM Sans"/>
                <a:ea typeface="DM Sans"/>
                <a:cs typeface="DM Sans"/>
                <a:sym typeface="DM Sans"/>
              </a:rPr>
              <a:t>Vygo algorithm matches students</a:t>
            </a:r>
            <a:endParaRPr sz="16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Google Shape;166;p20"/>
          <p:cNvSpPr/>
          <p:nvPr/>
        </p:nvSpPr>
        <p:spPr>
          <a:xfrm>
            <a:off x="5127927" y="3436749"/>
            <a:ext cx="1939800" cy="99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DM Sans"/>
                <a:ea typeface="DM Sans"/>
                <a:cs typeface="DM Sans"/>
                <a:sym typeface="DM Sans"/>
              </a:rPr>
              <a:t>Students notified via email when a match has been found</a:t>
            </a:r>
            <a:endParaRPr sz="16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Google Shape;169;p20"/>
          <p:cNvSpPr/>
          <p:nvPr/>
        </p:nvSpPr>
        <p:spPr>
          <a:xfrm>
            <a:off x="5127927" y="4656528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Log in and visit your chat page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Google Shape;178;p20"/>
          <p:cNvSpPr txBox="1"/>
          <p:nvPr/>
        </p:nvSpPr>
        <p:spPr>
          <a:xfrm rot="-5400000">
            <a:off x="6722040" y="2743645"/>
            <a:ext cx="2199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M Sans"/>
                <a:ea typeface="DM Sans"/>
                <a:cs typeface="DM Sans"/>
                <a:sym typeface="DM Sans"/>
              </a:rPr>
              <a:t>P  h  a  s  e    3</a:t>
            </a:r>
            <a:endParaRPr sz="18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Google Shape;170;p20"/>
          <p:cNvSpPr/>
          <p:nvPr/>
        </p:nvSpPr>
        <p:spPr>
          <a:xfrm>
            <a:off x="8515485" y="1918419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DM Sans"/>
                <a:ea typeface="DM Sans"/>
                <a:cs typeface="DM Sans"/>
                <a:sym typeface="DM Sans"/>
              </a:rPr>
              <a:t>Oct 7th onwards</a:t>
            </a:r>
            <a:endParaRPr b="1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" name="Google Shape;172;p20"/>
          <p:cNvSpPr/>
          <p:nvPr/>
        </p:nvSpPr>
        <p:spPr>
          <a:xfrm>
            <a:off x="8537440" y="2666781"/>
            <a:ext cx="1939800" cy="99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DM Sans"/>
                <a:ea typeface="DM Sans"/>
                <a:cs typeface="DM Sans"/>
                <a:sym typeface="DM Sans"/>
              </a:rPr>
              <a:t>Get to know your buddy via chats and by booking sessions</a:t>
            </a:r>
            <a:endParaRPr sz="16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175;p20"/>
          <p:cNvSpPr/>
          <p:nvPr/>
        </p:nvSpPr>
        <p:spPr>
          <a:xfrm>
            <a:off x="8537440" y="3898645"/>
            <a:ext cx="1939800" cy="61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Make new connections!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0856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3" y="511545"/>
            <a:ext cx="11308895" cy="442611"/>
          </a:xfrm>
        </p:spPr>
        <p:txBody>
          <a:bodyPr>
            <a:normAutofit fontScale="90000"/>
          </a:bodyPr>
          <a:lstStyle/>
          <a:p>
            <a:r>
              <a:rPr lang="en-GB" dirty="0"/>
              <a:t>Step 6: If your match doesn’t work out or you are looking to make new connections you can reach out to a recommended Buddy at any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7226-824A-7677-B572-6401A9B9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9</a:t>
            </a:fld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033489" y="5250716"/>
            <a:ext cx="1875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dirty="0"/>
          </a:p>
        </p:txBody>
      </p:sp>
      <p:pic>
        <p:nvPicPr>
          <p:cNvPr id="5" name="Google Shape;1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6260" y="1587234"/>
            <a:ext cx="2076425" cy="303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35187" y="4811770"/>
            <a:ext cx="2599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From the recommended buddies tab, you will be able to view all buddies who have similar interests to you</a:t>
            </a:r>
          </a:p>
        </p:txBody>
      </p:sp>
      <p:pic>
        <p:nvPicPr>
          <p:cNvPr id="8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645" y="2158522"/>
            <a:ext cx="2986250" cy="188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488209" y="4666915"/>
            <a:ext cx="3219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To see what you have in common, select the option which says “Things in common” to view what you have in common with these buddies.</a:t>
            </a:r>
          </a:p>
        </p:txBody>
      </p:sp>
      <p:pic>
        <p:nvPicPr>
          <p:cNvPr id="11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9417" y="1367125"/>
            <a:ext cx="2076425" cy="3031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010264" y="4618936"/>
            <a:ext cx="3194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latin typeface="DM Sans"/>
                <a:ea typeface="DM Sans"/>
                <a:cs typeface="DM Sans"/>
                <a:sym typeface="DM Sans"/>
              </a:rPr>
              <a:t>Click “View Profile” option to see the more information about them and “Send Message” to begin chatting.</a:t>
            </a:r>
          </a:p>
        </p:txBody>
      </p:sp>
    </p:spTree>
    <p:extLst>
      <p:ext uri="{BB962C8B-B14F-4D97-AF65-F5344CB8AC3E}">
        <p14:creationId xmlns:p14="http://schemas.microsoft.com/office/powerpoint/2010/main" val="38827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Custom 1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S Presentation Template (16_9) v01" id="{F8E952B4-F384-4059-B5EA-14BEDEB34AE8}" vid="{F47DBFDA-CD0B-456D-AF78-37D3F52FF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b47265-d29e-45fa-98e4-0426aab083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E1F2E9378164293747440797002E1" ma:contentTypeVersion="17" ma:contentTypeDescription="Create a new document." ma:contentTypeScope="" ma:versionID="14c84183c473d52adffdc731314a0591">
  <xsd:schema xmlns:xsd="http://www.w3.org/2001/XMLSchema" xmlns:xs="http://www.w3.org/2001/XMLSchema" xmlns:p="http://schemas.microsoft.com/office/2006/metadata/properties" xmlns:ns3="02b47265-d29e-45fa-98e4-0426aab083c1" xmlns:ns4="00504d6a-c067-4a3b-bd01-73b095e68220" targetNamespace="http://schemas.microsoft.com/office/2006/metadata/properties" ma:root="true" ma:fieldsID="84b115d32e694072ebe217a9d9ee5dad" ns3:_="" ns4:_="">
    <xsd:import namespace="02b47265-d29e-45fa-98e4-0426aab083c1"/>
    <xsd:import namespace="00504d6a-c067-4a3b-bd01-73b095e682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47265-d29e-45fa-98e4-0426aab08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04d6a-c067-4a3b-bd01-73b095e6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D2BFD6-2402-458E-89A2-798FA87D69EB}">
  <ds:schemaRefs>
    <ds:schemaRef ds:uri="00504d6a-c067-4a3b-bd01-73b095e6822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2b47265-d29e-45fa-98e4-0426aab083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CBFFF-8A8C-42A6-8E73-AE76A9C66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47265-d29e-45fa-98e4-0426aab083c1"/>
    <ds:schemaRef ds:uri="00504d6a-c067-4a3b-bd01-73b095e68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BF948-B3CC-4217-9541-5D2DCBDC37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LUBS Presentation Template (16_9) v01</Template>
  <TotalTime>778</TotalTime>
  <Words>851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DM Sans</vt:lpstr>
      <vt:lpstr>Georgia</vt:lpstr>
      <vt:lpstr>Office Theme</vt:lpstr>
      <vt:lpstr>Taught postgraduate Buddy Scheme</vt:lpstr>
      <vt:lpstr>Contents</vt:lpstr>
      <vt:lpstr>Step 1: Create your Vygo account</vt:lpstr>
      <vt:lpstr>Step 1: Create your Vygo account</vt:lpstr>
      <vt:lpstr>Step 2: Join the Leeds University Buddy Scheme Taught Postgraduate Buddy Scheme</vt:lpstr>
      <vt:lpstr>Step 3: Answer the join questions</vt:lpstr>
      <vt:lpstr>Step 4: Become a Buddy and complete your profile </vt:lpstr>
      <vt:lpstr>Step 5: You will now be matched with a buddy with similar interests.  </vt:lpstr>
      <vt:lpstr>Step 6: If your match doesn’t work out or you are looking to make new connections you can reach out to a recommended Buddy at any time</vt:lpstr>
      <vt:lpstr>Found your Match?</vt:lpstr>
      <vt:lpstr>Useful Articles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runs here</dc:title>
  <dc:creator>Samantha Gent</dc:creator>
  <cp:lastModifiedBy>Mark Hackney</cp:lastModifiedBy>
  <cp:revision>23</cp:revision>
  <dcterms:created xsi:type="dcterms:W3CDTF">2024-09-11T15:39:01Z</dcterms:created>
  <dcterms:modified xsi:type="dcterms:W3CDTF">2024-09-25T08:47:43Z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0x0101003EBE1F2E9378164293747440797002E1</vt:lpwstr>
  </property>
  <property fmtid="{D5CDD505-2E9C-101B-9397-08002B2CF9AE}" pid="3" name="_MarkAsFinal">
    <vt:bool>true</vt:bool>
  </property>
</Properties>
</file>