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26"/>
  </p:notesMasterIdLst>
  <p:handoutMasterIdLst>
    <p:handoutMasterId r:id="rId27"/>
  </p:handoutMasterIdLst>
  <p:sldIdLst>
    <p:sldId id="265" r:id="rId3"/>
    <p:sldId id="260" r:id="rId4"/>
    <p:sldId id="262" r:id="rId5"/>
    <p:sldId id="266" r:id="rId6"/>
    <p:sldId id="287" r:id="rId7"/>
    <p:sldId id="267" r:id="rId8"/>
    <p:sldId id="268" r:id="rId9"/>
    <p:sldId id="269" r:id="rId10"/>
    <p:sldId id="270" r:id="rId11"/>
    <p:sldId id="271" r:id="rId12"/>
    <p:sldId id="288" r:id="rId13"/>
    <p:sldId id="276" r:id="rId14"/>
    <p:sldId id="286" r:id="rId15"/>
    <p:sldId id="274" r:id="rId16"/>
    <p:sldId id="275" r:id="rId17"/>
    <p:sldId id="289" r:id="rId18"/>
    <p:sldId id="285" r:id="rId19"/>
    <p:sldId id="278" r:id="rId20"/>
    <p:sldId id="279" r:id="rId21"/>
    <p:sldId id="280" r:id="rId22"/>
    <p:sldId id="283" r:id="rId23"/>
    <p:sldId id="28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F6680D-3BC2-38C3-AA6D-423B44341B7D}" v="44" dt="2024-09-24T14:24:20.032"/>
    <p1510:client id="{D7A08706-4FD0-47F7-B0A2-554D123D6D49}" v="142" dt="2024-09-25T13:39:55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A1AA6E-3A16-6470-2C8E-3E52B880DD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57AE2-60A0-5D25-1F04-E404034101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6737D-E66D-4ED9-8BDD-8AE0B5B6051F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F038E-3A03-3714-E75C-61D19049C6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08D48-955E-8483-D107-3EFA342EBA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C222-FDC8-453D-861C-AA999D1D54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5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68AC-FD13-49EA-ACEC-27A60FBF89D4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BD2AA-7C5C-4166-A101-2BB874D6EA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2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26" y="1600200"/>
            <a:ext cx="566632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526" y="5257802"/>
            <a:ext cx="5666323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5BA45-2791-F94F-2D79-AC6960FF2A7A}"/>
              </a:ext>
            </a:extLst>
          </p:cNvPr>
          <p:cNvSpPr/>
          <p:nvPr userDrawn="1"/>
        </p:nvSpPr>
        <p:spPr>
          <a:xfrm>
            <a:off x="613527" y="4996988"/>
            <a:ext cx="505887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5DB5E7-A5DC-0649-DEE8-9767FAFA4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969" y="419101"/>
            <a:ext cx="1659465" cy="937958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E7D668-7C05-DD07-613B-3C562B3D4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53" y="6108447"/>
            <a:ext cx="3647924" cy="35524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ADF892-5AAB-7CB8-9039-88099EF430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5820" y="0"/>
            <a:ext cx="5446179" cy="6858000"/>
          </a:xfrm>
          <a:custGeom>
            <a:avLst/>
            <a:gdLst>
              <a:gd name="connsiteX0" fmla="*/ 845572 w 4084634"/>
              <a:gd name="connsiteY0" fmla="*/ 0 h 6858000"/>
              <a:gd name="connsiteX1" fmla="*/ 4084634 w 4084634"/>
              <a:gd name="connsiteY1" fmla="*/ 0 h 6858000"/>
              <a:gd name="connsiteX2" fmla="*/ 4084634 w 4084634"/>
              <a:gd name="connsiteY2" fmla="*/ 6858000 h 6858000"/>
              <a:gd name="connsiteX3" fmla="*/ 806416 w 4084634"/>
              <a:gd name="connsiteY3" fmla="*/ 6858000 h 6858000"/>
              <a:gd name="connsiteX4" fmla="*/ 722120 w 4084634"/>
              <a:gd name="connsiteY4" fmla="*/ 6693952 h 6858000"/>
              <a:gd name="connsiteX5" fmla="*/ 0 w 4084634"/>
              <a:gd name="connsiteY5" fmla="*/ 3467100 h 6858000"/>
              <a:gd name="connsiteX6" fmla="*/ 722120 w 4084634"/>
              <a:gd name="connsiteY6" fmla="*/ 2402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634" h="6858000">
                <a:moveTo>
                  <a:pt x="845572" y="0"/>
                </a:moveTo>
                <a:lnTo>
                  <a:pt x="4084634" y="0"/>
                </a:lnTo>
                <a:lnTo>
                  <a:pt x="4084634" y="6858000"/>
                </a:lnTo>
                <a:lnTo>
                  <a:pt x="806416" y="6858000"/>
                </a:lnTo>
                <a:lnTo>
                  <a:pt x="722120" y="6693952"/>
                </a:lnTo>
                <a:cubicBezTo>
                  <a:pt x="263881" y="5753053"/>
                  <a:pt x="0" y="4648524"/>
                  <a:pt x="0" y="3467100"/>
                </a:cubicBezTo>
                <a:cubicBezTo>
                  <a:pt x="0" y="2285677"/>
                  <a:pt x="263881" y="1181147"/>
                  <a:pt x="722120" y="2402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743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93372"/>
            <a:ext cx="5016955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86F43C2-3273-D354-BEDB-C6BCEC54A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2857" y="1393372"/>
            <a:ext cx="2503712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89D1DE5-ED87-FB07-B88B-3F385C655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4630" y="1393371"/>
            <a:ext cx="3788228" cy="198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E07CABC-88A5-50D6-42D3-4A28744077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4630" y="3373372"/>
            <a:ext cx="3788228" cy="2011428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67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ave crashing on a beach&#10;&#10;Description automatically generated">
            <a:extLst>
              <a:ext uri="{FF2B5EF4-FFF2-40B4-BE49-F238E27FC236}">
                <a16:creationId xmlns:a16="http://schemas.microsoft.com/office/drawing/2014/main" id="{D2F61D10-1A7F-21C1-1513-6FA7EE65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53F0A574-CEDF-5065-2420-F7F2E07645B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0000">
              <a:alpha val="345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1370" y="2526169"/>
            <a:ext cx="5979431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CCB051-02A4-338E-715F-83DC66835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71E349-92C1-9B83-19D1-E0F97B79FA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95721-D95C-5763-F248-D6059D833E1B}"/>
              </a:ext>
            </a:extLst>
          </p:cNvPr>
          <p:cNvSpPr/>
          <p:nvPr userDrawn="1"/>
        </p:nvSpPr>
        <p:spPr>
          <a:xfrm>
            <a:off x="4219329" y="1985289"/>
            <a:ext cx="505887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1123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User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1370" y="2526169"/>
            <a:ext cx="5979431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F690A2-FCD7-B47D-720B-A21D333903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insert background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174246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07A0AC-37EF-F398-98CA-9401B635C436}"/>
              </a:ext>
            </a:extLst>
          </p:cNvPr>
          <p:cNvSpPr/>
          <p:nvPr userDrawn="1"/>
        </p:nvSpPr>
        <p:spPr>
          <a:xfrm>
            <a:off x="2" y="0"/>
            <a:ext cx="6968863" cy="6858000"/>
          </a:xfrm>
          <a:custGeom>
            <a:avLst/>
            <a:gdLst>
              <a:gd name="connsiteX0" fmla="*/ 0 w 5226647"/>
              <a:gd name="connsiteY0" fmla="*/ 0 h 6858000"/>
              <a:gd name="connsiteX1" fmla="*/ 3577569 w 5226647"/>
              <a:gd name="connsiteY1" fmla="*/ 0 h 6858000"/>
              <a:gd name="connsiteX2" fmla="*/ 3628367 w 5226647"/>
              <a:gd name="connsiteY2" fmla="*/ 39919 h 6858000"/>
              <a:gd name="connsiteX3" fmla="*/ 5226647 w 5226647"/>
              <a:gd name="connsiteY3" fmla="*/ 3429000 h 6858000"/>
              <a:gd name="connsiteX4" fmla="*/ 3628367 w 5226647"/>
              <a:gd name="connsiteY4" fmla="*/ 6818081 h 6858000"/>
              <a:gd name="connsiteX5" fmla="*/ 3577569 w 5226647"/>
              <a:gd name="connsiteY5" fmla="*/ 6858000 h 6858000"/>
              <a:gd name="connsiteX6" fmla="*/ 0 w 52266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647" h="6858000">
                <a:moveTo>
                  <a:pt x="0" y="0"/>
                </a:moveTo>
                <a:lnTo>
                  <a:pt x="3577569" y="0"/>
                </a:lnTo>
                <a:lnTo>
                  <a:pt x="3628367" y="39919"/>
                </a:lnTo>
                <a:cubicBezTo>
                  <a:pt x="4604477" y="845477"/>
                  <a:pt x="5226647" y="2064580"/>
                  <a:pt x="5226647" y="3429000"/>
                </a:cubicBezTo>
                <a:cubicBezTo>
                  <a:pt x="5226647" y="4793420"/>
                  <a:pt x="4604477" y="6012524"/>
                  <a:pt x="3628367" y="6818081"/>
                </a:cubicBezTo>
                <a:lnTo>
                  <a:pt x="35775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9" y="864065"/>
            <a:ext cx="5980244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61" y="5263294"/>
            <a:ext cx="5963313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878552-ADD2-1290-62D1-B7C554A8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F31716-7757-99D7-B705-C506AF56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57393C-E56B-E430-CA4C-BD2FAEE6C5A4}"/>
              </a:ext>
            </a:extLst>
          </p:cNvPr>
          <p:cNvSpPr/>
          <p:nvPr userDrawn="1"/>
        </p:nvSpPr>
        <p:spPr>
          <a:xfrm>
            <a:off x="474661" y="4996989"/>
            <a:ext cx="505887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6074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8" y="864065"/>
            <a:ext cx="9753072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59" y="5263294"/>
            <a:ext cx="9725460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553A14-76BB-EED9-9EF9-71AF4A22D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DC75CC-CD61-2300-8D98-EEA02894A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25630E-1193-5C73-A3EB-C8E8AAADB43F}"/>
              </a:ext>
            </a:extLst>
          </p:cNvPr>
          <p:cNvSpPr/>
          <p:nvPr userDrawn="1"/>
        </p:nvSpPr>
        <p:spPr>
          <a:xfrm>
            <a:off x="474661" y="4996989"/>
            <a:ext cx="505887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4642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432-6119-2CF9-F0B9-56CD48AF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BD-7614-41BE-98C2-7CD524E03E9C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B5D9-C123-A906-F9B7-E52750A67492}"/>
              </a:ext>
            </a:extLst>
          </p:cNvPr>
          <p:cNvSpPr/>
          <p:nvPr userDrawn="1"/>
        </p:nvSpPr>
        <p:spPr>
          <a:xfrm>
            <a:off x="266007" y="931025"/>
            <a:ext cx="775855" cy="44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2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1F7A5-FEEE-C072-340A-DAB5305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9B1A-57C2-472A-B092-EDE6B3B9FEAE}" type="datetime1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4AD8-BAE4-C74D-F710-38DD9904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5BE2D-2A23-5D79-034A-70A6E3C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40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63C-608D-13B5-1D2F-79AF21D7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26" y="1600200"/>
            <a:ext cx="566632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46EB-A0AB-A529-4A80-84180658C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526" y="5257802"/>
            <a:ext cx="5666323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5BA45-2791-F94F-2D79-AC6960FF2A7A}"/>
              </a:ext>
            </a:extLst>
          </p:cNvPr>
          <p:cNvSpPr/>
          <p:nvPr userDrawn="1"/>
        </p:nvSpPr>
        <p:spPr>
          <a:xfrm>
            <a:off x="613527" y="4996988"/>
            <a:ext cx="505887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5DB5E7-A5DC-0649-DEE8-9767FAFA4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969" y="419101"/>
            <a:ext cx="1659465" cy="937958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FE7D668-7C05-DD07-613B-3C562B3D4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53" y="6108447"/>
            <a:ext cx="3647924" cy="35524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ADF892-5AAB-7CB8-9039-88099EF430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5820" y="0"/>
            <a:ext cx="5446179" cy="6858000"/>
          </a:xfrm>
          <a:custGeom>
            <a:avLst/>
            <a:gdLst>
              <a:gd name="connsiteX0" fmla="*/ 845572 w 4084634"/>
              <a:gd name="connsiteY0" fmla="*/ 0 h 6858000"/>
              <a:gd name="connsiteX1" fmla="*/ 4084634 w 4084634"/>
              <a:gd name="connsiteY1" fmla="*/ 0 h 6858000"/>
              <a:gd name="connsiteX2" fmla="*/ 4084634 w 4084634"/>
              <a:gd name="connsiteY2" fmla="*/ 6858000 h 6858000"/>
              <a:gd name="connsiteX3" fmla="*/ 806416 w 4084634"/>
              <a:gd name="connsiteY3" fmla="*/ 6858000 h 6858000"/>
              <a:gd name="connsiteX4" fmla="*/ 722120 w 4084634"/>
              <a:gd name="connsiteY4" fmla="*/ 6693952 h 6858000"/>
              <a:gd name="connsiteX5" fmla="*/ 0 w 4084634"/>
              <a:gd name="connsiteY5" fmla="*/ 3467100 h 6858000"/>
              <a:gd name="connsiteX6" fmla="*/ 722120 w 4084634"/>
              <a:gd name="connsiteY6" fmla="*/ 2402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4634" h="6858000">
                <a:moveTo>
                  <a:pt x="845572" y="0"/>
                </a:moveTo>
                <a:lnTo>
                  <a:pt x="4084634" y="0"/>
                </a:lnTo>
                <a:lnTo>
                  <a:pt x="4084634" y="6858000"/>
                </a:lnTo>
                <a:lnTo>
                  <a:pt x="806416" y="6858000"/>
                </a:lnTo>
                <a:lnTo>
                  <a:pt x="722120" y="6693952"/>
                </a:lnTo>
                <a:cubicBezTo>
                  <a:pt x="263881" y="5753053"/>
                  <a:pt x="0" y="4648524"/>
                  <a:pt x="0" y="3467100"/>
                </a:cubicBezTo>
                <a:cubicBezTo>
                  <a:pt x="0" y="2285677"/>
                  <a:pt x="263881" y="1181147"/>
                  <a:pt x="722120" y="2402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743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1101745" y="-457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2EAEE2-C44A-9766-E33A-9F34E98DF533}"/>
              </a:ext>
            </a:extLst>
          </p:cNvPr>
          <p:cNvSpPr/>
          <p:nvPr userDrawn="1"/>
        </p:nvSpPr>
        <p:spPr>
          <a:xfrm>
            <a:off x="6919488" y="1829067"/>
            <a:ext cx="2834739" cy="5028935"/>
          </a:xfrm>
          <a:custGeom>
            <a:avLst/>
            <a:gdLst>
              <a:gd name="connsiteX0" fmla="*/ 2126054 w 2126054"/>
              <a:gd name="connsiteY0" fmla="*/ 0 h 5028935"/>
              <a:gd name="connsiteX1" fmla="*/ 2126054 w 2126054"/>
              <a:gd name="connsiteY1" fmla="*/ 5028935 h 5028935"/>
              <a:gd name="connsiteX2" fmla="*/ 1031144 w 2126054"/>
              <a:gd name="connsiteY2" fmla="*/ 5028935 h 5028935"/>
              <a:gd name="connsiteX3" fmla="*/ 854077 w 2126054"/>
              <a:gd name="connsiteY3" fmla="*/ 4868006 h 5028935"/>
              <a:gd name="connsiteX4" fmla="*/ 0 w 2126054"/>
              <a:gd name="connsiteY4" fmla="*/ 2806082 h 5028935"/>
              <a:gd name="connsiteX5" fmla="*/ 2083202 w 2126054"/>
              <a:gd name="connsiteY5" fmla="*/ 10735 h 502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54" h="5028935">
                <a:moveTo>
                  <a:pt x="2126054" y="0"/>
                </a:moveTo>
                <a:lnTo>
                  <a:pt x="2126054" y="5028935"/>
                </a:lnTo>
                <a:lnTo>
                  <a:pt x="1031144" y="5028935"/>
                </a:lnTo>
                <a:lnTo>
                  <a:pt x="854077" y="4868006"/>
                </a:lnTo>
                <a:cubicBezTo>
                  <a:pt x="326385" y="4340313"/>
                  <a:pt x="0" y="3611313"/>
                  <a:pt x="0" y="2806082"/>
                </a:cubicBezTo>
                <a:cubicBezTo>
                  <a:pt x="0" y="1485000"/>
                  <a:pt x="878514" y="369105"/>
                  <a:pt x="2083202" y="10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3A8D769-5154-31B6-3E03-2C231BEA1517}"/>
              </a:ext>
            </a:extLst>
          </p:cNvPr>
          <p:cNvSpPr/>
          <p:nvPr userDrawn="1"/>
        </p:nvSpPr>
        <p:spPr>
          <a:xfrm>
            <a:off x="9736896" y="1924125"/>
            <a:ext cx="2455105" cy="4933876"/>
          </a:xfrm>
          <a:custGeom>
            <a:avLst/>
            <a:gdLst>
              <a:gd name="connsiteX0" fmla="*/ 1841329 w 1841329"/>
              <a:gd name="connsiteY0" fmla="*/ 0 h 4933876"/>
              <a:gd name="connsiteX1" fmla="*/ 1841329 w 1841329"/>
              <a:gd name="connsiteY1" fmla="*/ 4933876 h 4933876"/>
              <a:gd name="connsiteX2" fmla="*/ 1031144 w 1841329"/>
              <a:gd name="connsiteY2" fmla="*/ 4933876 h 4933876"/>
              <a:gd name="connsiteX3" fmla="*/ 854077 w 1841329"/>
              <a:gd name="connsiteY3" fmla="*/ 4772947 h 4933876"/>
              <a:gd name="connsiteX4" fmla="*/ 0 w 1841329"/>
              <a:gd name="connsiteY4" fmla="*/ 2711023 h 4933876"/>
              <a:gd name="connsiteX5" fmla="*/ 1830248 w 1841329"/>
              <a:gd name="connsiteY5" fmla="*/ 3863 h 49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329" h="4933876">
                <a:moveTo>
                  <a:pt x="1841329" y="0"/>
                </a:moveTo>
                <a:lnTo>
                  <a:pt x="1841329" y="4933876"/>
                </a:lnTo>
                <a:lnTo>
                  <a:pt x="1031144" y="4933876"/>
                </a:lnTo>
                <a:lnTo>
                  <a:pt x="854077" y="4772947"/>
                </a:lnTo>
                <a:cubicBezTo>
                  <a:pt x="326385" y="4245254"/>
                  <a:pt x="0" y="3516254"/>
                  <a:pt x="0" y="2711023"/>
                </a:cubicBezTo>
                <a:cubicBezTo>
                  <a:pt x="0" y="1484304"/>
                  <a:pt x="757494" y="434507"/>
                  <a:pt x="1830248" y="3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9E508D-39B4-4BC8-6543-63DB6BDBE898}"/>
              </a:ext>
            </a:extLst>
          </p:cNvPr>
          <p:cNvSpPr/>
          <p:nvPr userDrawn="1"/>
        </p:nvSpPr>
        <p:spPr>
          <a:xfrm>
            <a:off x="5941575" y="2687855"/>
            <a:ext cx="995245" cy="3890781"/>
          </a:xfrm>
          <a:custGeom>
            <a:avLst/>
            <a:gdLst>
              <a:gd name="connsiteX0" fmla="*/ 746434 w 746434"/>
              <a:gd name="connsiteY0" fmla="*/ 0 h 3890781"/>
              <a:gd name="connsiteX1" fmla="*/ 746434 w 746434"/>
              <a:gd name="connsiteY1" fmla="*/ 3890781 h 3890781"/>
              <a:gd name="connsiteX2" fmla="*/ 665873 w 746434"/>
              <a:gd name="connsiteY2" fmla="*/ 3802141 h 3890781"/>
              <a:gd name="connsiteX3" fmla="*/ 0 w 746434"/>
              <a:gd name="connsiteY3" fmla="*/ 1947294 h 3890781"/>
              <a:gd name="connsiteX4" fmla="*/ 589843 w 746434"/>
              <a:gd name="connsiteY4" fmla="*/ 188604 h 38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34" h="3890781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ABED50D-D77B-343C-CF17-AC718527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969" y="419101"/>
            <a:ext cx="1659465" cy="93795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CD7EACE-933C-1994-71C9-421793268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26" y="1600200"/>
            <a:ext cx="566632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F390FE3-C660-19F6-9BBA-BE3A7AE0D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526" y="5257802"/>
            <a:ext cx="5666323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E87BA-7EE1-01D9-1252-2303C4487820}"/>
              </a:ext>
            </a:extLst>
          </p:cNvPr>
          <p:cNvSpPr/>
          <p:nvPr userDrawn="1"/>
        </p:nvSpPr>
        <p:spPr>
          <a:xfrm>
            <a:off x="613527" y="4996988"/>
            <a:ext cx="505887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DF163-9E8B-55FD-5429-A01106634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53" y="6113001"/>
            <a:ext cx="3647924" cy="34613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8AD24D-7F33-CF95-CFBD-51E0109C8C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3497" y="428629"/>
            <a:ext cx="2112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1101745" y="-457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A291F-0EA4-0821-3573-9B627BE9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26" y="1600200"/>
            <a:ext cx="1018510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ACC5B5-421C-8BBE-AE0F-5E7281281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526" y="5257802"/>
            <a:ext cx="10185103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3D7EA-4E59-A01A-6CBC-C83810B0C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53" y="6113001"/>
            <a:ext cx="3647924" cy="34613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FC2E02-83AC-DD90-EF6C-1338724E4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969" y="419101"/>
            <a:ext cx="1659465" cy="9379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127F6F-3A63-8765-571A-23916C6CF9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3497" y="428629"/>
            <a:ext cx="2112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1101745" y="-457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42EAEE2-C44A-9766-E33A-9F34E98DF533}"/>
              </a:ext>
            </a:extLst>
          </p:cNvPr>
          <p:cNvSpPr/>
          <p:nvPr userDrawn="1"/>
        </p:nvSpPr>
        <p:spPr>
          <a:xfrm>
            <a:off x="6919488" y="1829067"/>
            <a:ext cx="2834739" cy="5028935"/>
          </a:xfrm>
          <a:custGeom>
            <a:avLst/>
            <a:gdLst>
              <a:gd name="connsiteX0" fmla="*/ 2126054 w 2126054"/>
              <a:gd name="connsiteY0" fmla="*/ 0 h 5028935"/>
              <a:gd name="connsiteX1" fmla="*/ 2126054 w 2126054"/>
              <a:gd name="connsiteY1" fmla="*/ 5028935 h 5028935"/>
              <a:gd name="connsiteX2" fmla="*/ 1031144 w 2126054"/>
              <a:gd name="connsiteY2" fmla="*/ 5028935 h 5028935"/>
              <a:gd name="connsiteX3" fmla="*/ 854077 w 2126054"/>
              <a:gd name="connsiteY3" fmla="*/ 4868006 h 5028935"/>
              <a:gd name="connsiteX4" fmla="*/ 0 w 2126054"/>
              <a:gd name="connsiteY4" fmla="*/ 2806082 h 5028935"/>
              <a:gd name="connsiteX5" fmla="*/ 2083202 w 2126054"/>
              <a:gd name="connsiteY5" fmla="*/ 10735 h 502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54" h="5028935">
                <a:moveTo>
                  <a:pt x="2126054" y="0"/>
                </a:moveTo>
                <a:lnTo>
                  <a:pt x="2126054" y="5028935"/>
                </a:lnTo>
                <a:lnTo>
                  <a:pt x="1031144" y="5028935"/>
                </a:lnTo>
                <a:lnTo>
                  <a:pt x="854077" y="4868006"/>
                </a:lnTo>
                <a:cubicBezTo>
                  <a:pt x="326385" y="4340313"/>
                  <a:pt x="0" y="3611313"/>
                  <a:pt x="0" y="2806082"/>
                </a:cubicBezTo>
                <a:cubicBezTo>
                  <a:pt x="0" y="1485000"/>
                  <a:pt x="878514" y="369105"/>
                  <a:pt x="2083202" y="10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3A8D769-5154-31B6-3E03-2C231BEA1517}"/>
              </a:ext>
            </a:extLst>
          </p:cNvPr>
          <p:cNvSpPr/>
          <p:nvPr userDrawn="1"/>
        </p:nvSpPr>
        <p:spPr>
          <a:xfrm>
            <a:off x="9736896" y="1924125"/>
            <a:ext cx="2455105" cy="4933876"/>
          </a:xfrm>
          <a:custGeom>
            <a:avLst/>
            <a:gdLst>
              <a:gd name="connsiteX0" fmla="*/ 1841329 w 1841329"/>
              <a:gd name="connsiteY0" fmla="*/ 0 h 4933876"/>
              <a:gd name="connsiteX1" fmla="*/ 1841329 w 1841329"/>
              <a:gd name="connsiteY1" fmla="*/ 4933876 h 4933876"/>
              <a:gd name="connsiteX2" fmla="*/ 1031144 w 1841329"/>
              <a:gd name="connsiteY2" fmla="*/ 4933876 h 4933876"/>
              <a:gd name="connsiteX3" fmla="*/ 854077 w 1841329"/>
              <a:gd name="connsiteY3" fmla="*/ 4772947 h 4933876"/>
              <a:gd name="connsiteX4" fmla="*/ 0 w 1841329"/>
              <a:gd name="connsiteY4" fmla="*/ 2711023 h 4933876"/>
              <a:gd name="connsiteX5" fmla="*/ 1830248 w 1841329"/>
              <a:gd name="connsiteY5" fmla="*/ 3863 h 49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329" h="4933876">
                <a:moveTo>
                  <a:pt x="1841329" y="0"/>
                </a:moveTo>
                <a:lnTo>
                  <a:pt x="1841329" y="4933876"/>
                </a:lnTo>
                <a:lnTo>
                  <a:pt x="1031144" y="4933876"/>
                </a:lnTo>
                <a:lnTo>
                  <a:pt x="854077" y="4772947"/>
                </a:lnTo>
                <a:cubicBezTo>
                  <a:pt x="326385" y="4245254"/>
                  <a:pt x="0" y="3516254"/>
                  <a:pt x="0" y="2711023"/>
                </a:cubicBezTo>
                <a:cubicBezTo>
                  <a:pt x="0" y="1484304"/>
                  <a:pt x="757494" y="434507"/>
                  <a:pt x="1830248" y="3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E9E508D-39B4-4BC8-6543-63DB6BDBE898}"/>
              </a:ext>
            </a:extLst>
          </p:cNvPr>
          <p:cNvSpPr/>
          <p:nvPr userDrawn="1"/>
        </p:nvSpPr>
        <p:spPr>
          <a:xfrm>
            <a:off x="5941575" y="2687855"/>
            <a:ext cx="995245" cy="3890781"/>
          </a:xfrm>
          <a:custGeom>
            <a:avLst/>
            <a:gdLst>
              <a:gd name="connsiteX0" fmla="*/ 746434 w 746434"/>
              <a:gd name="connsiteY0" fmla="*/ 0 h 3890781"/>
              <a:gd name="connsiteX1" fmla="*/ 746434 w 746434"/>
              <a:gd name="connsiteY1" fmla="*/ 3890781 h 3890781"/>
              <a:gd name="connsiteX2" fmla="*/ 665873 w 746434"/>
              <a:gd name="connsiteY2" fmla="*/ 3802141 h 3890781"/>
              <a:gd name="connsiteX3" fmla="*/ 0 w 746434"/>
              <a:gd name="connsiteY3" fmla="*/ 1947294 h 3890781"/>
              <a:gd name="connsiteX4" fmla="*/ 589843 w 746434"/>
              <a:gd name="connsiteY4" fmla="*/ 188604 h 389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434" h="3890781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ABED50D-D77B-343C-CF17-AC7185275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969" y="419101"/>
            <a:ext cx="1659465" cy="93795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CD7EACE-933C-1994-71C9-421793268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26" y="1600200"/>
            <a:ext cx="566632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F390FE3-C660-19F6-9BBA-BE3A7AE0D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526" y="5257802"/>
            <a:ext cx="5666323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7E87BA-7EE1-01D9-1252-2303C4487820}"/>
              </a:ext>
            </a:extLst>
          </p:cNvPr>
          <p:cNvSpPr/>
          <p:nvPr userDrawn="1"/>
        </p:nvSpPr>
        <p:spPr>
          <a:xfrm>
            <a:off x="613527" y="4996988"/>
            <a:ext cx="505887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19DF163-9E8B-55FD-5429-A01106634C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53" y="6113001"/>
            <a:ext cx="3647924" cy="34613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38AD24D-7F33-CF95-CFBD-51E0109C8C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3497" y="428629"/>
            <a:ext cx="2112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3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AC373-396C-531E-FD9E-10CE9F3CD7AC}"/>
              </a:ext>
            </a:extLst>
          </p:cNvPr>
          <p:cNvSpPr/>
          <p:nvPr userDrawn="1"/>
        </p:nvSpPr>
        <p:spPr>
          <a:xfrm>
            <a:off x="0" y="0"/>
            <a:ext cx="12192000" cy="57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DB087-8729-5311-620E-1DADE815C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2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FD45B-6EF1-C382-992C-074B17C3F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330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9D0BCD-19A8-BC53-414D-D66518550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8557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D0057-5220-0206-1F9A-2F7F156C3BDE}"/>
              </a:ext>
            </a:extLst>
          </p:cNvPr>
          <p:cNvSpPr/>
          <p:nvPr userDrawn="1"/>
        </p:nvSpPr>
        <p:spPr>
          <a:xfrm>
            <a:off x="463548" y="1082213"/>
            <a:ext cx="319617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5860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56823"/>
            <a:ext cx="11308895" cy="9783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77284"/>
            <a:ext cx="5016955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600">
                <a:latin typeface="Georgia" panose="02040502050405020303" pitchFamily="18" charset="0"/>
              </a:defRPr>
            </a:lvl1pPr>
            <a:lvl2pPr marL="180975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2pPr>
            <a:lvl3pPr marL="358775" indent="-177800">
              <a:lnSpc>
                <a:spcPct val="98000"/>
              </a:lnSpc>
              <a:defRPr sz="1600">
                <a:latin typeface="Georgia" panose="02040502050405020303" pitchFamily="18" charset="0"/>
              </a:defRPr>
            </a:lvl3pPr>
            <a:lvl4pPr marL="539750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4pPr>
            <a:lvl5pPr marL="717550" indent="-177800">
              <a:lnSpc>
                <a:spcPct val="98000"/>
              </a:lnSpc>
              <a:tabLst/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47635-2041-E986-ED59-C17B559BB626}"/>
              </a:ext>
            </a:extLst>
          </p:cNvPr>
          <p:cNvSpPr/>
          <p:nvPr userDrawn="1"/>
        </p:nvSpPr>
        <p:spPr>
          <a:xfrm>
            <a:off x="354677" y="922713"/>
            <a:ext cx="587433" cy="34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7A36D0-B350-51AD-0278-1534AD3DC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7371" y="1494974"/>
            <a:ext cx="5029199" cy="3991426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309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477284"/>
            <a:ext cx="4235837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5CAEC-6F7C-764A-A861-A6D5814F76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8646" y="1477283"/>
            <a:ext cx="298795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F25B0-8F42-4BD4-60FB-05DB625EC7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65427" y="1477282"/>
            <a:ext cx="298795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28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477284"/>
            <a:ext cx="7513411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4FD19-1F99-A7C5-D8C2-C1F554C75820}"/>
              </a:ext>
            </a:extLst>
          </p:cNvPr>
          <p:cNvSpPr/>
          <p:nvPr userDrawn="1"/>
        </p:nvSpPr>
        <p:spPr>
          <a:xfrm>
            <a:off x="321426" y="947651"/>
            <a:ext cx="676101" cy="34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5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93372"/>
            <a:ext cx="11309351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485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93372"/>
            <a:ext cx="5016955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486F43C2-3273-D354-BEDB-C6BCEC54A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2857" y="1393372"/>
            <a:ext cx="2503712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A89D1DE5-ED87-FB07-B88B-3F385C6551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4630" y="1393371"/>
            <a:ext cx="3788228" cy="1980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E07CABC-88A5-50D6-42D3-4A28744077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4630" y="3373372"/>
            <a:ext cx="3788228" cy="2011428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675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Fix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ave crashing on a beach&#10;&#10;Description automatically generated">
            <a:extLst>
              <a:ext uri="{FF2B5EF4-FFF2-40B4-BE49-F238E27FC236}">
                <a16:creationId xmlns:a16="http://schemas.microsoft.com/office/drawing/2014/main" id="{D2F61D10-1A7F-21C1-1513-6FA7EE655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14" name="Rectangle">
            <a:extLst>
              <a:ext uri="{FF2B5EF4-FFF2-40B4-BE49-F238E27FC236}">
                <a16:creationId xmlns:a16="http://schemas.microsoft.com/office/drawing/2014/main" id="{53F0A574-CEDF-5065-2420-F7F2E07645B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0000">
              <a:alpha val="3454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32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1370" y="2526169"/>
            <a:ext cx="5979431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7CCB051-02A4-338E-715F-83DC668356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571E349-92C1-9B83-19D1-E0F97B79FA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95721-D95C-5763-F248-D6059D833E1B}"/>
              </a:ext>
            </a:extLst>
          </p:cNvPr>
          <p:cNvSpPr/>
          <p:nvPr userDrawn="1"/>
        </p:nvSpPr>
        <p:spPr>
          <a:xfrm>
            <a:off x="4219329" y="1985289"/>
            <a:ext cx="505887" cy="957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11234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User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131BD-7614-41BE-98C2-7CD524E03E9C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9CFBA38-5B9F-3EDE-9D60-BCF4017EA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1370" y="2526169"/>
            <a:ext cx="5979431" cy="365926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8288" indent="-268288">
              <a:defRPr sz="3200">
                <a:solidFill>
                  <a:schemeClr val="bg1"/>
                </a:solidFill>
                <a:latin typeface="Georgia" panose="02040502050405020303" pitchFamily="18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F690A2-FCD7-B47D-720B-A21D333903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icon to insert background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174246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207A0AC-37EF-F398-98CA-9401B635C436}"/>
              </a:ext>
            </a:extLst>
          </p:cNvPr>
          <p:cNvSpPr/>
          <p:nvPr userDrawn="1"/>
        </p:nvSpPr>
        <p:spPr>
          <a:xfrm>
            <a:off x="2" y="0"/>
            <a:ext cx="6968863" cy="6858000"/>
          </a:xfrm>
          <a:custGeom>
            <a:avLst/>
            <a:gdLst>
              <a:gd name="connsiteX0" fmla="*/ 0 w 5226647"/>
              <a:gd name="connsiteY0" fmla="*/ 0 h 6858000"/>
              <a:gd name="connsiteX1" fmla="*/ 3577569 w 5226647"/>
              <a:gd name="connsiteY1" fmla="*/ 0 h 6858000"/>
              <a:gd name="connsiteX2" fmla="*/ 3628367 w 5226647"/>
              <a:gd name="connsiteY2" fmla="*/ 39919 h 6858000"/>
              <a:gd name="connsiteX3" fmla="*/ 5226647 w 5226647"/>
              <a:gd name="connsiteY3" fmla="*/ 3429000 h 6858000"/>
              <a:gd name="connsiteX4" fmla="*/ 3628367 w 5226647"/>
              <a:gd name="connsiteY4" fmla="*/ 6818081 h 6858000"/>
              <a:gd name="connsiteX5" fmla="*/ 3577569 w 5226647"/>
              <a:gd name="connsiteY5" fmla="*/ 6858000 h 6858000"/>
              <a:gd name="connsiteX6" fmla="*/ 0 w 52266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647" h="6858000">
                <a:moveTo>
                  <a:pt x="0" y="0"/>
                </a:moveTo>
                <a:lnTo>
                  <a:pt x="3577569" y="0"/>
                </a:lnTo>
                <a:lnTo>
                  <a:pt x="3628367" y="39919"/>
                </a:lnTo>
                <a:cubicBezTo>
                  <a:pt x="4604477" y="845477"/>
                  <a:pt x="5226647" y="2064580"/>
                  <a:pt x="5226647" y="3429000"/>
                </a:cubicBezTo>
                <a:cubicBezTo>
                  <a:pt x="5226647" y="4793420"/>
                  <a:pt x="4604477" y="6012524"/>
                  <a:pt x="3628367" y="6818081"/>
                </a:cubicBezTo>
                <a:lnTo>
                  <a:pt x="35775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9" y="864065"/>
            <a:ext cx="5980244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61" y="5263294"/>
            <a:ext cx="5963313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0878552-ADD2-1290-62D1-B7C554A85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F31716-7757-99D7-B705-C506AF568A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57393C-E56B-E430-CA4C-BD2FAEE6C5A4}"/>
              </a:ext>
            </a:extLst>
          </p:cNvPr>
          <p:cNvSpPr/>
          <p:nvPr userDrawn="1"/>
        </p:nvSpPr>
        <p:spPr>
          <a:xfrm>
            <a:off x="474661" y="4996989"/>
            <a:ext cx="505887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60747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v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C4A3760-5A60-6981-F9FB-56B0B23E48D7}"/>
              </a:ext>
            </a:extLst>
          </p:cNvPr>
          <p:cNvSpPr/>
          <p:nvPr userDrawn="1"/>
        </p:nvSpPr>
        <p:spPr>
          <a:xfrm>
            <a:off x="-1101745" y="-4572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A291F-0EA4-0821-3573-9B627BE94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526" y="1600200"/>
            <a:ext cx="10185103" cy="3035298"/>
          </a:xfrm>
        </p:spPr>
        <p:txBody>
          <a:bodyPr anchor="b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ACC5B5-421C-8BBE-AE0F-5E7281281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526" y="5257802"/>
            <a:ext cx="10185103" cy="71482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3D7EA-4E59-A01A-6CBC-C83810B0C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53" y="6113001"/>
            <a:ext cx="3647924" cy="34613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FC2E02-83AC-DD90-EF6C-1338724E4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969" y="419101"/>
            <a:ext cx="1659465" cy="93795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127F6F-3A63-8765-571A-23916C6CF9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3497" y="428629"/>
            <a:ext cx="2112000" cy="4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429-34E4-8E5D-1949-CEB83100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28" y="864065"/>
            <a:ext cx="9753072" cy="3773704"/>
          </a:xfrm>
        </p:spPr>
        <p:txBody>
          <a:bodyPr anchor="b">
            <a:normAutofit/>
          </a:bodyPr>
          <a:lstStyle>
            <a:lvl1pPr>
              <a:lnSpc>
                <a:spcPct val="9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B8DF0-CDA0-569E-535B-A0198DE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659" y="5263294"/>
            <a:ext cx="9725460" cy="60500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6A223-2303-ABEE-72F0-D348E0D1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F145CA-E648-4308-9706-B445679F6EA5}" type="datetime1">
              <a:rPr lang="en-GB" smtClean="0"/>
              <a:pPr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5019-E2C6-2493-E6C3-BF8DF4A8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1BE32-52A6-E742-A117-0F894369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553A14-76BB-EED9-9EF9-71AF4A22D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DC75CC-CD61-2300-8D98-EEA02894A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25630E-1193-5C73-A3EB-C8E8AAADB43F}"/>
              </a:ext>
            </a:extLst>
          </p:cNvPr>
          <p:cNvSpPr/>
          <p:nvPr userDrawn="1"/>
        </p:nvSpPr>
        <p:spPr>
          <a:xfrm>
            <a:off x="474661" y="4996989"/>
            <a:ext cx="505887" cy="95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46422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A432-6119-2CF9-F0B9-56CD48AF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D9CDD7-D871-4062-9F33-9631D438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131BD-7614-41BE-98C2-7CD524E03E9C}" type="datetime1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B0984-C56D-DE36-1FB5-616E9489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65B5D9-C123-A906-F9B7-E52750A67492}"/>
              </a:ext>
            </a:extLst>
          </p:cNvPr>
          <p:cNvSpPr/>
          <p:nvPr userDrawn="1"/>
        </p:nvSpPr>
        <p:spPr>
          <a:xfrm>
            <a:off x="266007" y="931025"/>
            <a:ext cx="775855" cy="448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55FE7-C572-71F7-2947-60385DB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2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1F7A5-FEEE-C072-340A-DAB53055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9B1A-57C2-472A-B092-EDE6B3B9FEAE}" type="datetime1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C4AD8-BAE4-C74D-F710-38DD9904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5BE2D-2A23-5D79-034A-70A6E3C7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40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5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24AC373-396C-531E-FD9E-10CE9F3CD7AC}"/>
              </a:ext>
            </a:extLst>
          </p:cNvPr>
          <p:cNvSpPr/>
          <p:nvPr userDrawn="1"/>
        </p:nvSpPr>
        <p:spPr>
          <a:xfrm>
            <a:off x="0" y="0"/>
            <a:ext cx="12192000" cy="579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ADB087-8729-5311-620E-1DADE815C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2102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FD45B-6EF1-C382-992C-074B17C3F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330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9D0BCD-19A8-BC53-414D-D66518550C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38557" y="1778350"/>
            <a:ext cx="2300287" cy="396205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700"/>
              </a:spcAft>
              <a:buNone/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0" indent="0">
              <a:buNone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0" indent="0">
              <a:spcAft>
                <a:spcPts val="900"/>
              </a:spcAft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0" indent="0">
              <a:buNone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#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CD0057-5220-0206-1F9A-2F7F156C3BDE}"/>
              </a:ext>
            </a:extLst>
          </p:cNvPr>
          <p:cNvSpPr/>
          <p:nvPr userDrawn="1"/>
        </p:nvSpPr>
        <p:spPr>
          <a:xfrm>
            <a:off x="463548" y="1082213"/>
            <a:ext cx="319617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558604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56823"/>
            <a:ext cx="11308895" cy="9783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477284"/>
            <a:ext cx="5016955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600">
                <a:latin typeface="Georgia" panose="02040502050405020303" pitchFamily="18" charset="0"/>
              </a:defRPr>
            </a:lvl1pPr>
            <a:lvl2pPr marL="180975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2pPr>
            <a:lvl3pPr marL="358775" indent="-177800">
              <a:lnSpc>
                <a:spcPct val="98000"/>
              </a:lnSpc>
              <a:defRPr sz="1600">
                <a:latin typeface="Georgia" panose="02040502050405020303" pitchFamily="18" charset="0"/>
              </a:defRPr>
            </a:lvl3pPr>
            <a:lvl4pPr marL="539750" indent="-180975">
              <a:lnSpc>
                <a:spcPct val="98000"/>
              </a:lnSpc>
              <a:defRPr sz="1600">
                <a:latin typeface="Georgia" panose="02040502050405020303" pitchFamily="18" charset="0"/>
              </a:defRPr>
            </a:lvl4pPr>
            <a:lvl5pPr marL="717550" indent="-177800">
              <a:lnSpc>
                <a:spcPct val="98000"/>
              </a:lnSpc>
              <a:tabLst/>
              <a:defRPr sz="1600">
                <a:latin typeface="Georgia" panose="02040502050405020303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47635-2041-E986-ED59-C17B559BB626}"/>
              </a:ext>
            </a:extLst>
          </p:cNvPr>
          <p:cNvSpPr/>
          <p:nvPr userDrawn="1"/>
        </p:nvSpPr>
        <p:spPr>
          <a:xfrm>
            <a:off x="354677" y="922713"/>
            <a:ext cx="587433" cy="34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7A36D0-B350-51AD-0278-1534AD3DCA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7371" y="1494974"/>
            <a:ext cx="5029199" cy="3991426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5309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477284"/>
            <a:ext cx="4235837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5CAEC-6F7C-764A-A861-A6D5814F76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8646" y="1477283"/>
            <a:ext cx="298795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5F25B0-8F42-4BD4-60FB-05DB625EC7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65427" y="1477282"/>
            <a:ext cx="2987959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1300">
                <a:latin typeface="+mn-lt"/>
              </a:defRPr>
            </a:lvl1pPr>
            <a:lvl2pPr marL="180975" indent="-180975">
              <a:lnSpc>
                <a:spcPct val="98000"/>
              </a:lnSpc>
              <a:defRPr sz="1300">
                <a:latin typeface="+mn-lt"/>
              </a:defRPr>
            </a:lvl2pPr>
            <a:lvl3pPr marL="358775" indent="-177800">
              <a:lnSpc>
                <a:spcPct val="98000"/>
              </a:lnSpc>
              <a:defRPr sz="1300">
                <a:latin typeface="+mn-lt"/>
              </a:defRPr>
            </a:lvl3pPr>
            <a:lvl4pPr marL="539750" indent="-180975">
              <a:lnSpc>
                <a:spcPct val="98000"/>
              </a:lnSpc>
              <a:defRPr sz="1300">
                <a:latin typeface="+mn-lt"/>
              </a:defRPr>
            </a:lvl4pPr>
            <a:lvl5pPr marL="717550" indent="-177800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28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A502-743F-F12A-0681-5C64290E1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6" y="1477284"/>
            <a:ext cx="7513411" cy="4415517"/>
          </a:xfrm>
        </p:spPr>
        <p:txBody>
          <a:bodyPr>
            <a:normAutofit/>
          </a:bodyPr>
          <a:lstStyle>
            <a:lvl1pPr marL="0" indent="0">
              <a:lnSpc>
                <a:spcPct val="98000"/>
              </a:lnSpc>
              <a:buNone/>
              <a:defRPr sz="2400">
                <a:latin typeface="Georgia" panose="02040502050405020303" pitchFamily="18" charset="0"/>
              </a:defRPr>
            </a:lvl1pPr>
            <a:lvl2pPr marL="269875" indent="-269875">
              <a:lnSpc>
                <a:spcPct val="98000"/>
              </a:lnSpc>
              <a:defRPr sz="2400">
                <a:latin typeface="Georgia" panose="02040502050405020303" pitchFamily="18" charset="0"/>
              </a:defRPr>
            </a:lvl2pPr>
            <a:lvl3pPr marL="0" indent="0">
              <a:lnSpc>
                <a:spcPct val="98000"/>
              </a:lnSpc>
              <a:buNone/>
              <a:defRPr sz="1300">
                <a:latin typeface="+mn-lt"/>
              </a:defRPr>
            </a:lvl3pPr>
            <a:lvl4pPr marL="0" indent="0">
              <a:lnSpc>
                <a:spcPct val="98000"/>
              </a:lnSpc>
              <a:buNone/>
              <a:defRPr sz="1300" b="1">
                <a:latin typeface="+mn-lt"/>
              </a:defRPr>
            </a:lvl4pPr>
            <a:lvl5pPr marL="180975" indent="-180975">
              <a:lnSpc>
                <a:spcPct val="98000"/>
              </a:lnSpc>
              <a:tabLst/>
              <a:defRPr sz="1300"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34FD19-1F99-A7C5-D8C2-C1F554C75820}"/>
              </a:ext>
            </a:extLst>
          </p:cNvPr>
          <p:cNvSpPr/>
          <p:nvPr userDrawn="1"/>
        </p:nvSpPr>
        <p:spPr>
          <a:xfrm>
            <a:off x="321426" y="947651"/>
            <a:ext cx="676101" cy="349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5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6BA5-ACCD-78BC-DF0C-B41A599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6DE9A-93DF-EBDE-4E30-66F6FE91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0C74-8ABF-4022-9A3F-6BE74D63C285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2B8C3-A8D1-A2E0-78F1-586746B4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B66AF-962C-362C-6D69-1B22304F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6D512-91C1-D8FA-ED3B-4C82A09F30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675" y="1393372"/>
            <a:ext cx="11309351" cy="3991429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84856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sv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10074-9A2E-7BD8-7753-93F10E57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53736"/>
            <a:ext cx="11308895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CFB8-1966-DE35-CC22-9D60D62B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1477284"/>
            <a:ext cx="11308895" cy="4415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1F37-CBEA-CD75-98C9-1DADB540E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7789" y="6400798"/>
            <a:ext cx="320887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CE01A-F62A-484C-8158-939198939CA4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E5D0-309F-8FC6-2192-2C0DB796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7633" y="6400798"/>
            <a:ext cx="3856581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85C-59F3-D3A6-5F26-F09F8368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4214" y="6400798"/>
            <a:ext cx="86722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0A9022-BFD9-E90F-95F6-2D97546595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2969" y="6029132"/>
            <a:ext cx="835679" cy="5964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25208A-AC4D-6604-084A-A447FD1C1EC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384367" y="6232051"/>
            <a:ext cx="1391130" cy="393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751D01-5288-D714-1DF5-A65F451E78EC}"/>
              </a:ext>
            </a:extLst>
          </p:cNvPr>
          <p:cNvSpPr/>
          <p:nvPr userDrawn="1"/>
        </p:nvSpPr>
        <p:spPr>
          <a:xfrm>
            <a:off x="463548" y="1082213"/>
            <a:ext cx="319617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300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0" r:id="rId11"/>
    <p:sldLayoutId id="2147483661" r:id="rId12"/>
    <p:sldLayoutId id="2147483651" r:id="rId13"/>
    <p:sldLayoutId id="2147483658" r:id="rId14"/>
    <p:sldLayoutId id="2147483654" r:id="rId15"/>
    <p:sldLayoutId id="2147483655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10074-9A2E-7BD8-7753-93F10E57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53736"/>
            <a:ext cx="11308895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CFB8-1966-DE35-CC22-9D60D62B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5" y="1477284"/>
            <a:ext cx="11308895" cy="4415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81F37-CBEA-CD75-98C9-1DADB540E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7789" y="6400798"/>
            <a:ext cx="320887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CE01A-F62A-484C-8158-939198939CA4}" type="datetime1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0E5D0-309F-8FC6-2192-2C0DB7966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07633" y="6400798"/>
            <a:ext cx="3856581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8C85C-59F3-D3A6-5F26-F09F83681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4214" y="6400798"/>
            <a:ext cx="867229" cy="24084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C60B6CEB-00FD-4EF2-810E-E0CF7536FD0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0A9022-BFD9-E90F-95F6-2D97546595E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2969" y="6029132"/>
            <a:ext cx="1055207" cy="5964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25208A-AC4D-6604-084A-A447FD1C1EC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930792" y="6232051"/>
            <a:ext cx="1844705" cy="3935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751D01-5288-D714-1DF5-A65F451E78EC}"/>
              </a:ext>
            </a:extLst>
          </p:cNvPr>
          <p:cNvSpPr/>
          <p:nvPr userDrawn="1"/>
        </p:nvSpPr>
        <p:spPr>
          <a:xfrm>
            <a:off x="463548" y="1082213"/>
            <a:ext cx="319617" cy="60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3009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tudents.business.leeds.ac.uk/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students.business.leeds.ac.uk/business-school-welcome-and-induction/pgt_welcome_induction/academic-integrity-pg/" TargetMode="Externa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tudents.business.leeds.ac.uk/business-school-welcome-and-induction/pgt_welcome_induction/in-sessional-language-support-pg/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student-community/student-representatives/pgcoursereps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students.business.leeds.ac.uk/student-community/pgt-buddy-scheme/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UBSStudentSupport@leeds.c.uk" TargetMode="External"/><Relationship Id="rId2" Type="http://schemas.openxmlformats.org/officeDocument/2006/relationships/hyperlink" Target="mailto:Studentinfo@leeds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LUBSQuality@leeds.ac.uk" TargetMode="External"/><Relationship Id="rId5" Type="http://schemas.openxmlformats.org/officeDocument/2006/relationships/hyperlink" Target="mailto:LUBSAttendance@leeds.ac.uk" TargetMode="External"/><Relationship Id="rId4" Type="http://schemas.openxmlformats.org/officeDocument/2006/relationships/hyperlink" Target="mailto:LUBSAssessment@leeds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mmodation.leeds.ac.uk/" TargetMode="External"/><Relationship Id="rId2" Type="http://schemas.openxmlformats.org/officeDocument/2006/relationships/hyperlink" Target="mailto:accom@leeds.ac.uk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tudents.leeds.ac.uk/info/10102/registration/1056/how_to_register" TargetMode="External"/><Relationship Id="rId5" Type="http://schemas.openxmlformats.org/officeDocument/2006/relationships/hyperlink" Target="https://www.leeds.ac.uk/masters-fees/doc/fees-masters-fees" TargetMode="External"/><Relationship Id="rId4" Type="http://schemas.openxmlformats.org/officeDocument/2006/relationships/hyperlink" Target="mailto:PGfees@leeds.ac.uk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digital-learning/new-students/" TargetMode="External"/><Relationship Id="rId2" Type="http://schemas.openxmlformats.org/officeDocument/2006/relationships/hyperlink" Target="https://students.leeds.ac.uk/info/10104/making_changes/652/change_of_module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leeds.ac.uk/info/130113/preparing_for_leeds/112/arriving" TargetMode="External"/><Relationship Id="rId4" Type="http://schemas.openxmlformats.org/officeDocument/2006/relationships/hyperlink" Target="https://students.leeds.ac.uk/brpcollectio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u.org.uk/" TargetMode="External"/><Relationship Id="rId2" Type="http://schemas.openxmlformats.org/officeDocument/2006/relationships/hyperlink" Target="https://library.leeds.ac.uk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evox.app/#/m/17071790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student-support/requesting-a-timetable-chang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.business.leeds.ac.uk/business-school-welcome-and-induction/pgt_welcome_induction/university-and-school-support-p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tudents.business.leeds.ac.uk/student-support/booking-and-appointment/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B1B4-BBFE-816A-5B7C-D7B8F5DAD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458" y="1611114"/>
            <a:ext cx="8289263" cy="3035298"/>
          </a:xfrm>
        </p:spPr>
        <p:txBody>
          <a:bodyPr>
            <a:normAutofit/>
          </a:bodyPr>
          <a:lstStyle/>
          <a:p>
            <a:r>
              <a:rPr lang="en-GB" sz="4800" b="1"/>
              <a:t>S</a:t>
            </a:r>
            <a:r>
              <a:rPr lang="en-GB" sz="4800"/>
              <a:t>tudent </a:t>
            </a:r>
            <a:r>
              <a:rPr lang="en-GB" sz="4800" b="1"/>
              <a:t>E</a:t>
            </a:r>
            <a:r>
              <a:rPr lang="en-GB" sz="4800"/>
              <a:t>ducation </a:t>
            </a:r>
            <a:r>
              <a:rPr lang="en-GB" sz="4800" b="1"/>
              <a:t>S</a:t>
            </a:r>
            <a:r>
              <a:rPr lang="en-GB" sz="4800"/>
              <a:t>ervice</a:t>
            </a: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F0194F-E37F-5764-5AD1-C1534FAEA8C1}"/>
              </a:ext>
            </a:extLst>
          </p:cNvPr>
          <p:cNvSpPr/>
          <p:nvPr/>
        </p:nvSpPr>
        <p:spPr>
          <a:xfrm>
            <a:off x="2675389" y="3429001"/>
            <a:ext cx="63812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E33FE-4DDA-0F04-72AD-81CD33E38F8C}"/>
              </a:ext>
            </a:extLst>
          </p:cNvPr>
          <p:cNvSpPr txBox="1"/>
          <p:nvPr/>
        </p:nvSpPr>
        <p:spPr>
          <a:xfrm>
            <a:off x="2480923" y="3785710"/>
            <a:ext cx="723015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>
                <a:solidFill>
                  <a:srgbClr val="FFFFFF"/>
                </a:solidFill>
                <a:latin typeface="Georgia"/>
                <a:ea typeface="+mj-ea"/>
                <a:cs typeface="+mj-cs"/>
              </a:rPr>
              <a:t>Welcome</a:t>
            </a:r>
          </a:p>
          <a:p>
            <a:pPr algn="ctr"/>
            <a:r>
              <a:rPr lang="en-GB" sz="4400">
                <a:solidFill>
                  <a:srgbClr val="FFFFFF"/>
                </a:solidFill>
                <a:latin typeface="Georgia"/>
                <a:ea typeface="+mj-ea"/>
                <a:cs typeface="+mj-cs"/>
              </a:rPr>
              <a:t>Questions &amp; Answers</a:t>
            </a:r>
            <a:endParaRPr lang="en-GB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35B078-4D9F-9265-95E0-475E498E6056}"/>
              </a:ext>
            </a:extLst>
          </p:cNvPr>
          <p:cNvSpPr/>
          <p:nvPr/>
        </p:nvSpPr>
        <p:spPr>
          <a:xfrm>
            <a:off x="2675389" y="3429001"/>
            <a:ext cx="638123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LUBS </a:t>
            </a:r>
            <a:r>
              <a:rPr lang="en-GB" sz="3200" b="1"/>
              <a:t>Student Guide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B3EB3-10E1-4B94-919E-5FDF5320CFDA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29D71-D9BF-9C63-E80F-1E8506D43678}"/>
              </a:ext>
            </a:extLst>
          </p:cNvPr>
          <p:cNvSpPr txBox="1"/>
          <p:nvPr/>
        </p:nvSpPr>
        <p:spPr>
          <a:xfrm>
            <a:off x="1043173" y="1568002"/>
            <a:ext cx="562832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/>
              <a:t>The </a:t>
            </a:r>
            <a:r>
              <a:rPr lang="en-GB" sz="2000">
                <a:hlinkClick r:id="rId2"/>
              </a:rPr>
              <a:t>Student Guide </a:t>
            </a:r>
            <a:r>
              <a:rPr lang="en-GB" sz="2000"/>
              <a:t>is a website specifically for LUBS students. </a:t>
            </a:r>
          </a:p>
          <a:p>
            <a:endParaRPr lang="en-GB" sz="2000"/>
          </a:p>
          <a:p>
            <a:r>
              <a:rPr lang="en-GB" sz="2000"/>
              <a:t>Bookmark and explore the Guide for everything you’ll need during your time at the Business School, including:  </a:t>
            </a:r>
          </a:p>
          <a:p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Academic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Co-curricular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LUBS news &amp;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Student opportunities.</a:t>
            </a:r>
            <a:endParaRPr lang="en-GB"/>
          </a:p>
        </p:txBody>
      </p:sp>
      <p:pic>
        <p:nvPicPr>
          <p:cNvPr id="1026" name="Picture 2" descr="A screenshot of the Student Guide front page">
            <a:extLst>
              <a:ext uri="{FF2B5EF4-FFF2-40B4-BE49-F238E27FC236}">
                <a16:creationId xmlns:a16="http://schemas.microsoft.com/office/drawing/2014/main" id="{096E6EB1-68B1-6902-3A46-3F3569359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69" y="244001"/>
            <a:ext cx="3799402" cy="598711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71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LUBS Student Guide:</a:t>
            </a:r>
            <a:r>
              <a:rPr lang="en-GB" sz="3200" b="1"/>
              <a:t> A4S Competition </a:t>
            </a:r>
            <a:r>
              <a:rPr lang="en-GB" sz="3200"/>
              <a:t>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B3EB3-10E1-4B94-919E-5FDF5320CFDA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12E73BA3-35D6-A24B-F075-F0F48BBF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6" y="1076325"/>
            <a:ext cx="3132944" cy="2705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C8A7B-B692-11D9-DCD9-D9C54385AC9A}"/>
              </a:ext>
            </a:extLst>
          </p:cNvPr>
          <p:cNvSpPr txBox="1"/>
          <p:nvPr/>
        </p:nvSpPr>
        <p:spPr>
          <a:xfrm>
            <a:off x="1450846" y="1289013"/>
            <a:ext cx="6094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Work on a real-world decarbonisation project and compete for incredible prizes.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Open to teams of 3–5 students from any discipline, with a focus on business and accounting skills.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LUBS will shortlist the best entries internally before submitting the top 2 or 3 teams to the international competition.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971-4984-074D-A5E0-03ED9C8A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61" y="4308235"/>
            <a:ext cx="6457231" cy="22995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F6AAB-9A89-155C-A080-F771017390BE}"/>
              </a:ext>
            </a:extLst>
          </p:cNvPr>
          <p:cNvSpPr txBox="1"/>
          <p:nvPr/>
        </p:nvSpPr>
        <p:spPr>
          <a:xfrm>
            <a:off x="861512" y="4645657"/>
            <a:ext cx="25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Go</a:t>
            </a:r>
            <a:r>
              <a:rPr lang="en-GB"/>
              <a:t> to the Student Guide and search for A4S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1C4BFD52-5443-2002-65B0-A9E370540381}"/>
              </a:ext>
            </a:extLst>
          </p:cNvPr>
          <p:cNvSpPr/>
          <p:nvPr/>
        </p:nvSpPr>
        <p:spPr>
          <a:xfrm rot="21356053" flipV="1">
            <a:off x="1944188" y="5280710"/>
            <a:ext cx="1420238" cy="791646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0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LUBS Student Guide – Academic Integrity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12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7E5A8-D1AF-CCFD-A83F-0CF7722E1A9F}"/>
              </a:ext>
            </a:extLst>
          </p:cNvPr>
          <p:cNvSpPr txBox="1"/>
          <p:nvPr/>
        </p:nvSpPr>
        <p:spPr>
          <a:xfrm>
            <a:off x="1043173" y="1627128"/>
            <a:ext cx="644635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cs typeface="Arial"/>
              </a:rPr>
              <a:t>Action</a:t>
            </a:r>
            <a:r>
              <a:rPr lang="en-GB" sz="2400">
                <a:cs typeface="Arial"/>
              </a:rPr>
              <a:t>: complete the Academic Integrity Test on Minerva.</a:t>
            </a:r>
            <a:r>
              <a:rPr lang="en-US" sz="2400">
                <a:cs typeface="Arial"/>
              </a:rPr>
              <a:t>​</a:t>
            </a:r>
          </a:p>
          <a:p>
            <a:r>
              <a:rPr lang="en-GB" sz="2400">
                <a:cs typeface="Arial"/>
              </a:rPr>
              <a:t>​</a:t>
            </a:r>
          </a:p>
          <a:p>
            <a:r>
              <a:rPr lang="en-GB" sz="2400">
                <a:cs typeface="Arial"/>
              </a:rPr>
              <a:t>The link is on the </a:t>
            </a:r>
            <a:r>
              <a:rPr lang="en-GB" sz="2400">
                <a:cs typeface="Arial"/>
                <a:hlinkClick r:id="rId2"/>
              </a:rPr>
              <a:t>Academic Integrity </a:t>
            </a:r>
            <a:r>
              <a:rPr lang="en-GB" sz="2400">
                <a:cs typeface="Arial"/>
              </a:rPr>
              <a:t>page in your LUBS Welcome Pack.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B5C737-7559-C392-CA8F-0F4AD80818CD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18673-51A2-44A4-00E4-D114A066669A}"/>
              </a:ext>
            </a:extLst>
          </p:cNvPr>
          <p:cNvSpPr txBox="1"/>
          <p:nvPr/>
        </p:nvSpPr>
        <p:spPr>
          <a:xfrm>
            <a:off x="1043172" y="4055313"/>
            <a:ext cx="6950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>
                <a:solidFill>
                  <a:srgbClr val="212529"/>
                </a:solidFill>
                <a:effectLst/>
              </a:rPr>
              <a:t>The test opens:</a:t>
            </a:r>
          </a:p>
          <a:p>
            <a:r>
              <a:rPr lang="en-GB" sz="2400" b="0" i="0">
                <a:solidFill>
                  <a:srgbClr val="212529"/>
                </a:solidFill>
                <a:effectLst/>
              </a:rPr>
              <a:t>week commencing Monday 23 September 2024</a:t>
            </a:r>
            <a:endParaRPr lang="en-GB" sz="2400"/>
          </a:p>
        </p:txBody>
      </p:sp>
      <p:pic>
        <p:nvPicPr>
          <p:cNvPr id="2050" name="Picture 2" descr="AI generated icon of a laptop representing the integrity test successfully completed">
            <a:extLst>
              <a:ext uri="{FF2B5EF4-FFF2-40B4-BE49-F238E27FC236}">
                <a16:creationId xmlns:a16="http://schemas.microsoft.com/office/drawing/2014/main" id="{B036823C-205F-9DE9-BE36-E4E48748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474" y="1504580"/>
            <a:ext cx="2900019" cy="2900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862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F8C119-E863-8E9B-3199-5AD324A3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D7E54F-2C40-BD57-44CB-9865B621A1C1}"/>
              </a:ext>
            </a:extLst>
          </p:cNvPr>
          <p:cNvSpPr txBox="1">
            <a:spLocks/>
          </p:cNvSpPr>
          <p:nvPr/>
        </p:nvSpPr>
        <p:spPr>
          <a:xfrm>
            <a:off x="315700" y="313992"/>
            <a:ext cx="11308895" cy="9783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/>
              <a:t>LUBS Graduation</a:t>
            </a:r>
            <a:r>
              <a:rPr lang="en-GB" sz="3200" b="1"/>
              <a:t> Yearbook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A74DC-E367-D94B-EE7E-82F42999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94" y="1165712"/>
            <a:ext cx="5760411" cy="41187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FB0B38-3E7A-15D1-5A33-6394A574B9E7}"/>
              </a:ext>
            </a:extLst>
          </p:cNvPr>
          <p:cNvSpPr txBox="1"/>
          <p:nvPr/>
        </p:nvSpPr>
        <p:spPr>
          <a:xfrm>
            <a:off x="315700" y="1573543"/>
            <a:ext cx="5660894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>
                <a:cs typeface="Arial"/>
              </a:rPr>
              <a:t>All students have the chance to create an entry in the </a:t>
            </a:r>
            <a:r>
              <a:rPr lang="en-GB" sz="2000" b="1">
                <a:cs typeface="Arial"/>
              </a:rPr>
              <a:t>free </a:t>
            </a:r>
            <a:r>
              <a:rPr lang="en-GB" sz="2000">
                <a:cs typeface="Arial"/>
              </a:rPr>
              <a:t>LUBS yearbook platform. </a:t>
            </a:r>
          </a:p>
          <a:p>
            <a:pPr>
              <a:spcAft>
                <a:spcPts val="600"/>
              </a:spcAft>
            </a:pPr>
            <a:endParaRPr lang="en-GB" sz="200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GB" sz="2000">
                <a:cs typeface="Arial"/>
              </a:rPr>
              <a:t>Invitations will be sent out by the LUBS Communications Officer from September </a:t>
            </a:r>
            <a:r>
              <a:rPr lang="en-GB" sz="2000" b="1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rPr>
              <a:t>2025</a:t>
            </a:r>
            <a:r>
              <a:rPr lang="en-GB" sz="2000">
                <a:cs typeface="Arial"/>
              </a:rPr>
              <a:t>. </a:t>
            </a:r>
            <a:endParaRPr lang="en-US" sz="2000" b="1"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90CF32-3145-B491-A55E-97BCD7DE10D7}"/>
              </a:ext>
            </a:extLst>
          </p:cNvPr>
          <p:cNvSpPr txBox="1"/>
          <p:nvPr/>
        </p:nvSpPr>
        <p:spPr>
          <a:xfrm>
            <a:off x="659874" y="3789534"/>
            <a:ext cx="5118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Please </a:t>
            </a:r>
            <a:r>
              <a:rPr lang="en-GB" b="1">
                <a:solidFill>
                  <a:schemeClr val="accent2">
                    <a:lumMod val="60000"/>
                    <a:lumOff val="40000"/>
                  </a:schemeClr>
                </a:solidFill>
              </a:rPr>
              <a:t>ignore and delete </a:t>
            </a:r>
            <a:r>
              <a:rPr lang="en-GB"/>
              <a:t>any email claiming to offer a yearbook </a:t>
            </a:r>
            <a:r>
              <a:rPr lang="en-GB" sz="2000"/>
              <a:t>before</a:t>
            </a:r>
            <a:r>
              <a:rPr lang="en-GB"/>
              <a:t> that date, and not sent from a “leeds.ac.uk” account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2F821-64B7-B32E-B3AF-4C2460E169A8}"/>
              </a:ext>
            </a:extLst>
          </p:cNvPr>
          <p:cNvSpPr txBox="1"/>
          <p:nvPr/>
        </p:nvSpPr>
        <p:spPr>
          <a:xfrm>
            <a:off x="857838" y="5078021"/>
            <a:ext cx="472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Criminals target students each year with scam yearbooks – don’t be fooled!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4BE4F6-CB2D-47DF-1F75-9F86AF28A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20" y="5476704"/>
            <a:ext cx="2317511" cy="7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In-sessional </a:t>
            </a:r>
            <a:r>
              <a:rPr lang="en-GB" sz="3200" b="1"/>
              <a:t>language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2F580-D7F6-8160-6E1B-829FA5BE4939}"/>
              </a:ext>
            </a:extLst>
          </p:cNvPr>
          <p:cNvSpPr/>
          <p:nvPr/>
        </p:nvSpPr>
        <p:spPr>
          <a:xfrm>
            <a:off x="685918" y="1668966"/>
            <a:ext cx="8707472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rtl="0"/>
            <a:r>
              <a:rPr lang="en-GB" sz="2400"/>
              <a:t>In-sessional Language Support offers free English language tuition to help improve your academic writing and literacy skills.</a:t>
            </a:r>
            <a:endParaRPr lang="en-GB" sz="2400">
              <a:ea typeface="Arial" charset="0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2E62D-F03B-2A55-85EE-AC455A97CE43}"/>
              </a:ext>
            </a:extLst>
          </p:cNvPr>
          <p:cNvSpPr txBox="1"/>
          <p:nvPr/>
        </p:nvSpPr>
        <p:spPr>
          <a:xfrm>
            <a:off x="864545" y="3036815"/>
            <a:ext cx="523116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Arial"/>
                <a:cs typeface="Arial"/>
              </a:rPr>
              <a:t>Your </a:t>
            </a:r>
            <a:r>
              <a:rPr lang="en-GB" sz="2400">
                <a:latin typeface="Arial"/>
                <a:cs typeface="Arial"/>
                <a:hlinkClick r:id="rId2"/>
              </a:rPr>
              <a:t>LUBS Welcome Pack </a:t>
            </a:r>
            <a:r>
              <a:rPr lang="en-GB" sz="2400">
                <a:latin typeface="Arial"/>
                <a:cs typeface="Arial"/>
              </a:rPr>
              <a:t>has a video introduction to the course, as well as links to library resources available to all students. ​</a:t>
            </a:r>
          </a:p>
          <a:p>
            <a:endParaRPr lang="en-GB" sz="2400">
              <a:latin typeface="Arial"/>
              <a:cs typeface="Arial"/>
            </a:endParaRPr>
          </a:p>
          <a:p>
            <a:r>
              <a:rPr lang="en-GB" sz="2400" b="1">
                <a:latin typeface="Arial"/>
                <a:cs typeface="Arial"/>
              </a:rPr>
              <a:t>Please sign up by 4th October</a:t>
            </a:r>
          </a:p>
          <a:p>
            <a:endParaRPr lang="en-GB" sz="24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C8BE6-F748-44D6-8526-3FF8ED8E9F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1" t="25409" r="11035" b="13728"/>
          <a:stretch/>
        </p:blipFill>
        <p:spPr bwMode="auto">
          <a:xfrm>
            <a:off x="6080520" y="2983705"/>
            <a:ext cx="5098291" cy="2869530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89F29E-F4E4-FC46-C9D0-317657D3B5DB}"/>
              </a:ext>
            </a:extLst>
          </p:cNvPr>
          <p:cNvSpPr/>
          <p:nvPr/>
        </p:nvSpPr>
        <p:spPr>
          <a:xfrm>
            <a:off x="12704805" y="2346141"/>
            <a:ext cx="69521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091BF3-CB1B-80DA-AA71-F509784E7B9C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630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Student </a:t>
            </a:r>
            <a:r>
              <a:rPr lang="en-GB" sz="3200" b="1"/>
              <a:t>Representatives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9F821-9F09-AD73-862D-FE7C7A5F6E99}"/>
              </a:ext>
            </a:extLst>
          </p:cNvPr>
          <p:cNvSpPr/>
          <p:nvPr/>
        </p:nvSpPr>
        <p:spPr>
          <a:xfrm rot="5400000">
            <a:off x="3703708" y="3406140"/>
            <a:ext cx="382269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7F2A8E-A794-0AF9-6BE5-122EE5A59485}"/>
              </a:ext>
            </a:extLst>
          </p:cNvPr>
          <p:cNvSpPr>
            <a:spLocks noGrp="1"/>
          </p:cNvSpPr>
          <p:nvPr/>
        </p:nvSpPr>
        <p:spPr>
          <a:xfrm>
            <a:off x="710154" y="1701413"/>
            <a:ext cx="4694503" cy="29559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+mj-lt"/>
                <a:cs typeface="Arial"/>
              </a:rPr>
              <a:t>Course</a:t>
            </a:r>
            <a:r>
              <a:rPr lang="en-GB" sz="3200" b="0">
                <a:latin typeface="+mj-lt"/>
                <a:cs typeface="Arial"/>
              </a:rPr>
              <a:t> Representative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latin typeface="Arial"/>
                <a:cs typeface="Arial"/>
              </a:rPr>
              <a:t>Represent students on a particular course.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latin typeface="Arial"/>
                <a:cs typeface="Arial"/>
              </a:rPr>
              <a:t>Seek student opinions to enact positive change.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latin typeface="Arial"/>
                <a:cs typeface="Arial"/>
              </a:rPr>
              <a:t>Share feedback with staff and School Representatives.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Recruited by the Business School.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35EB9E-E6FD-1768-651F-E829A6A27D92}"/>
              </a:ext>
            </a:extLst>
          </p:cNvPr>
          <p:cNvSpPr>
            <a:spLocks noGrp="1"/>
          </p:cNvSpPr>
          <p:nvPr/>
        </p:nvSpPr>
        <p:spPr>
          <a:xfrm>
            <a:off x="5916890" y="1701413"/>
            <a:ext cx="5461261" cy="38226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latin typeface="+mj-lt"/>
                <a:cs typeface="Arial"/>
              </a:rPr>
              <a:t>School</a:t>
            </a:r>
            <a:r>
              <a:rPr lang="en-GB" sz="3200" b="0">
                <a:latin typeface="+mj-lt"/>
                <a:cs typeface="Arial"/>
              </a:rPr>
              <a:t> Representative</a:t>
            </a:r>
            <a:r>
              <a:rPr lang="en-GB" sz="3200">
                <a:latin typeface="+mj-lt"/>
                <a:cs typeface="Arial"/>
              </a:rPr>
              <a:t>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latin typeface="Arial"/>
                <a:cs typeface="Arial"/>
              </a:rPr>
              <a:t>Represent students in entire Business School.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latin typeface="Arial"/>
                <a:cs typeface="Arial"/>
              </a:rPr>
              <a:t>Relays student opinions from Course Representatives.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>
                <a:latin typeface="Arial"/>
                <a:cs typeface="Arial"/>
              </a:rPr>
              <a:t>Provide a link between staff, students, and Leeds University Union. 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Arial"/>
                <a:cs typeface="Arial"/>
              </a:rPr>
              <a:t>Recruited by the Leeds University Union</a:t>
            </a:r>
            <a:r>
              <a:rPr lang="en-GB" sz="1600">
                <a:latin typeface="Arial"/>
                <a:cs typeface="Arial"/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sz="1500" b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94BED3-E9C4-5556-AC63-E90CB8E9DAF8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85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LUBS Student Guide:</a:t>
            </a:r>
            <a:r>
              <a:rPr lang="en-GB" sz="3200" b="1"/>
              <a:t> A4S Competition </a:t>
            </a:r>
            <a:r>
              <a:rPr lang="en-GB" sz="3200"/>
              <a:t>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3B3EB3-10E1-4B94-919E-5FDF5320CFDA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12E73BA3-35D6-A24B-F075-F0F48BBF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6" y="1076325"/>
            <a:ext cx="3132944" cy="2705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C8A7B-B692-11D9-DCD9-D9C54385AC9A}"/>
              </a:ext>
            </a:extLst>
          </p:cNvPr>
          <p:cNvSpPr txBox="1"/>
          <p:nvPr/>
        </p:nvSpPr>
        <p:spPr>
          <a:xfrm>
            <a:off x="1450846" y="1289013"/>
            <a:ext cx="6094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Work on a real-world decarbonisation project and compete for incredible prizes.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Open to teams of 3–5 students from any discipline, with a focus on business and accounting skills.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LUBS will shortlist the best entries internally before submitting the top 2 or 3 teams to the international competition. 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971-4984-074D-A5E0-03ED9C8A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661" y="4308235"/>
            <a:ext cx="6457231" cy="22995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9F6AAB-9A89-155C-A080-F771017390BE}"/>
              </a:ext>
            </a:extLst>
          </p:cNvPr>
          <p:cNvSpPr txBox="1"/>
          <p:nvPr/>
        </p:nvSpPr>
        <p:spPr>
          <a:xfrm>
            <a:off x="861512" y="4645657"/>
            <a:ext cx="2529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Go</a:t>
            </a:r>
            <a:r>
              <a:rPr lang="en-GB"/>
              <a:t> to the Student Guide and search for A4S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1C4BFD52-5443-2002-65B0-A9E370540381}"/>
              </a:ext>
            </a:extLst>
          </p:cNvPr>
          <p:cNvSpPr/>
          <p:nvPr/>
        </p:nvSpPr>
        <p:spPr>
          <a:xfrm rot="21356053" flipV="1">
            <a:off x="1944188" y="5280710"/>
            <a:ext cx="1420238" cy="791646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67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Become a </a:t>
            </a:r>
            <a:r>
              <a:rPr lang="en-GB" sz="3200" b="1"/>
              <a:t>Course</a:t>
            </a:r>
            <a:r>
              <a:rPr lang="en-GB" sz="3200"/>
              <a:t> Representative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0799FF-0E1A-4314-87FC-CA982DFA5FD3}"/>
              </a:ext>
            </a:extLst>
          </p:cNvPr>
          <p:cNvSpPr>
            <a:spLocks noGrp="1"/>
          </p:cNvSpPr>
          <p:nvPr/>
        </p:nvSpPr>
        <p:spPr>
          <a:xfrm>
            <a:off x="933254" y="1695682"/>
            <a:ext cx="7106480" cy="23539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FontTx/>
              <a:buNone/>
              <a:tabLst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>
                <a:latin typeface="Arial"/>
                <a:cs typeface="Arial"/>
              </a:rPr>
              <a:t>Improve your employability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>
                <a:solidFill>
                  <a:schemeClr val="dk1"/>
                </a:solidFill>
                <a:latin typeface="Arial"/>
                <a:ea typeface="Open Sans"/>
                <a:cs typeface="Open Sans"/>
                <a:sym typeface="Open Sans"/>
              </a:rPr>
              <a:t>Receive accreditation and recognition for your commitment</a:t>
            </a:r>
            <a:endParaRPr lang="en-GB" b="0">
              <a:solidFill>
                <a:schemeClr val="dk1"/>
              </a:solidFill>
              <a:latin typeface="Arial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>
                <a:latin typeface="Arial"/>
                <a:cs typeface="Arial"/>
              </a:rPr>
              <a:t>Work in partnership with Business School staff and students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b="0">
                <a:latin typeface="Arial"/>
                <a:cs typeface="Arial"/>
              </a:rPr>
              <a:t>Network with other Course Representatives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Arial"/>
                <a:cs typeface="Arial"/>
              </a:rPr>
              <a:t>Approx. 1 hour a week. </a:t>
            </a:r>
            <a:endParaRPr lang="en-GB" b="0">
              <a:latin typeface="Arial"/>
              <a:cs typeface="Arial"/>
            </a:endParaRPr>
          </a:p>
          <a:p>
            <a:pPr>
              <a:spcAft>
                <a:spcPts val="0"/>
              </a:spcAft>
            </a:pPr>
            <a:endParaRPr lang="en-GB">
              <a:latin typeface="Calibri" panose="020F0502020204030204"/>
              <a:cs typeface="Calibri" panose="020F0502020204030204"/>
            </a:endParaRPr>
          </a:p>
          <a:p>
            <a:pPr>
              <a:spcAft>
                <a:spcPts val="0"/>
              </a:spcAft>
            </a:pPr>
            <a:r>
              <a:rPr lang="en-GB" sz="1600"/>
              <a:t>	</a:t>
            </a:r>
            <a:r>
              <a:rPr lang="en-GB" sz="1600">
                <a:latin typeface="Arial"/>
                <a:cs typeface="Arial"/>
              </a:rPr>
              <a:t>					</a:t>
            </a:r>
          </a:p>
          <a:p>
            <a:pPr>
              <a:spcAft>
                <a:spcPts val="0"/>
              </a:spcAft>
            </a:pPr>
            <a:endParaRPr lang="en-GB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DF9E74-C572-EEEF-1FD1-9B7307841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1" y="1220635"/>
            <a:ext cx="2693759" cy="36315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38EFB4-3DBD-DD61-6FA8-1E7345C0457B}"/>
              </a:ext>
            </a:extLst>
          </p:cNvPr>
          <p:cNvSpPr/>
          <p:nvPr/>
        </p:nvSpPr>
        <p:spPr>
          <a:xfrm>
            <a:off x="864545" y="4207169"/>
            <a:ext cx="7312549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>
                <a:latin typeface="Arial"/>
                <a:cs typeface="Arial"/>
              </a:rPr>
              <a:t>How to apply:</a:t>
            </a:r>
          </a:p>
          <a:p>
            <a:r>
              <a:rPr lang="en-GB" sz="2400">
                <a:latin typeface="Arial"/>
                <a:cs typeface="Arial"/>
              </a:rPr>
              <a:t>Visit the </a:t>
            </a:r>
            <a:r>
              <a:rPr lang="en-GB" sz="2400">
                <a:latin typeface="Arial"/>
                <a:cs typeface="Arial"/>
                <a:hlinkClick r:id="rId3"/>
              </a:rPr>
              <a:t>LUBS Student Guide Community section</a:t>
            </a:r>
            <a:endParaRPr lang="en-GB" sz="2400">
              <a:latin typeface="Arial"/>
              <a:cs typeface="Arial"/>
            </a:endParaRPr>
          </a:p>
          <a:p>
            <a:endParaRPr lang="en-GB" sz="2400">
              <a:latin typeface="Arial"/>
              <a:cs typeface="Arial"/>
            </a:endParaRPr>
          </a:p>
          <a:p>
            <a:br>
              <a:rPr lang="en-GB" sz="2400">
                <a:latin typeface="Arial"/>
              </a:rPr>
            </a:br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B7216-C5D4-D765-E671-FE2399778815}"/>
              </a:ext>
            </a:extLst>
          </p:cNvPr>
          <p:cNvSpPr txBox="1"/>
          <p:nvPr/>
        </p:nvSpPr>
        <p:spPr>
          <a:xfrm>
            <a:off x="2724346" y="5450244"/>
            <a:ext cx="930651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b="1">
                <a:latin typeface="Arial"/>
                <a:cs typeface="Arial"/>
              </a:rPr>
              <a:t>The</a:t>
            </a:r>
            <a:r>
              <a:rPr lang="en-GB" sz="2400" b="1">
                <a:solidFill>
                  <a:srgbClr val="FF0000"/>
                </a:solidFill>
                <a:latin typeface="Arial"/>
                <a:cs typeface="Arial"/>
              </a:rPr>
              <a:t> Deadline</a:t>
            </a:r>
            <a:r>
              <a:rPr lang="en-GB" sz="2400" b="1">
                <a:latin typeface="Arial"/>
                <a:cs typeface="Arial"/>
              </a:rPr>
              <a:t> to apply is 23:59, Monday 7 October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AB94F-AF97-BB0E-CE84-B12CA7623399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31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93" y="436245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>
                <a:latin typeface="Georgia"/>
                <a:ea typeface="+mn-lt"/>
                <a:cs typeface="Arial"/>
              </a:rPr>
              <a:t>LUBS Postgraduate </a:t>
            </a:r>
            <a:r>
              <a:rPr lang="en-GB" sz="3200" b="1">
                <a:latin typeface="Georgia"/>
                <a:ea typeface="+mn-lt"/>
                <a:cs typeface="Arial"/>
              </a:rPr>
              <a:t>Buddy</a:t>
            </a:r>
            <a:r>
              <a:rPr lang="en-GB" sz="3200">
                <a:latin typeface="Georgia"/>
                <a:ea typeface="+mn-lt"/>
                <a:cs typeface="Arial"/>
              </a:rPr>
              <a:t> Programme</a:t>
            </a:r>
            <a:br>
              <a:rPr lang="en-US" sz="3200">
                <a:cs typeface="Calibri" panose="020F0502020204030204"/>
              </a:rPr>
            </a:br>
            <a:endParaRPr lang="en-GB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463C4-E9F3-CD10-98F3-0F99C7AF2252}"/>
              </a:ext>
            </a:extLst>
          </p:cNvPr>
          <p:cNvSpPr/>
          <p:nvPr/>
        </p:nvSpPr>
        <p:spPr>
          <a:xfrm>
            <a:off x="864545" y="2127821"/>
            <a:ext cx="6430873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Arial"/>
                <a:cs typeface="Arial"/>
              </a:rPr>
              <a:t>This scheme is open to all Postgraduate students and aims to match students together, either in pairs or small groups, to help students connect and build a sense of community.</a:t>
            </a:r>
          </a:p>
          <a:p>
            <a:endParaRPr lang="en-GB" sz="2000">
              <a:latin typeface="Arial"/>
              <a:cs typeface="Arial"/>
            </a:endParaRPr>
          </a:p>
          <a:p>
            <a:r>
              <a:rPr lang="en-GB" sz="2000">
                <a:latin typeface="Arial"/>
                <a:cs typeface="Arial"/>
              </a:rPr>
              <a:t>You can find out more and apply through the </a:t>
            </a:r>
          </a:p>
          <a:p>
            <a:r>
              <a:rPr lang="en-GB" sz="2000">
                <a:latin typeface="Arial"/>
                <a:cs typeface="Arial"/>
                <a:hlinkClick r:id="rId2"/>
              </a:rPr>
              <a:t>Student Guide Buddy Scheme page</a:t>
            </a:r>
            <a:endParaRPr lang="en-GB" sz="2000"/>
          </a:p>
        </p:txBody>
      </p:sp>
      <p:pic>
        <p:nvPicPr>
          <p:cNvPr id="7" name="Picture 10" descr="A group of people sitting on a bench outside&#10;&#10;Description automatically generated">
            <a:extLst>
              <a:ext uri="{FF2B5EF4-FFF2-40B4-BE49-F238E27FC236}">
                <a16:creationId xmlns:a16="http://schemas.microsoft.com/office/drawing/2014/main" id="{AB02C9DA-AD33-0445-9819-23A6579C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900" y="2181610"/>
            <a:ext cx="3835064" cy="21929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6DDA07-19CF-B7A6-F333-038458DA1E9F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99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Who to </a:t>
            </a:r>
            <a:r>
              <a:rPr lang="en-GB" sz="3200" b="1"/>
              <a:t>contact </a:t>
            </a:r>
            <a:endParaRPr lang="en-GB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2095B-10A5-885C-5F0C-CB448B7C8A41}"/>
              </a:ext>
            </a:extLst>
          </p:cNvPr>
          <p:cNvSpPr txBox="1"/>
          <p:nvPr/>
        </p:nvSpPr>
        <p:spPr>
          <a:xfrm>
            <a:off x="2334727" y="1305206"/>
            <a:ext cx="780977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ea typeface="+mn-lt"/>
                <a:cs typeface="+mn-lt"/>
              </a:rPr>
              <a:t>Student Information Service </a:t>
            </a:r>
            <a:r>
              <a:rPr lang="en-GB" b="1">
                <a:ea typeface="+mn-lt"/>
                <a:cs typeface="+mn-lt"/>
                <a:hlinkClick r:id="rId2"/>
              </a:rPr>
              <a:t>Studentinfo@leeds.ac.uk</a:t>
            </a:r>
            <a:r>
              <a:rPr lang="en-GB" b="1">
                <a:ea typeface="+mn-lt"/>
                <a:cs typeface="+mn-lt"/>
              </a:rPr>
              <a:t> </a:t>
            </a:r>
            <a:endParaRPr lang="en-GB">
              <a:cs typeface="Arial"/>
            </a:endParaRPr>
          </a:p>
          <a:p>
            <a:r>
              <a:rPr lang="en-GB">
                <a:ea typeface="+mn-lt"/>
                <a:cs typeface="+mn-lt"/>
              </a:rPr>
              <a:t>  For any general questions about University life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 b="1">
                <a:ea typeface="+mn-lt"/>
                <a:cs typeface="+mn-lt"/>
              </a:rPr>
              <a:t>LUBS Student Support </a:t>
            </a:r>
            <a:r>
              <a:rPr lang="en-GB" b="1">
                <a:ea typeface="+mn-lt"/>
                <a:cs typeface="+mn-lt"/>
                <a:hlinkClick r:id="rId3"/>
              </a:rPr>
              <a:t>LUBSStudentSupport@leeds.c.uk</a:t>
            </a:r>
            <a:r>
              <a:rPr lang="en-GB" b="1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  Student wellbeing concerns, mit circs, temp leave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 b="1">
                <a:ea typeface="+mn-lt"/>
                <a:cs typeface="+mn-lt"/>
              </a:rPr>
              <a:t>LUBS Assessment </a:t>
            </a:r>
            <a:r>
              <a:rPr lang="en-GB" b="1">
                <a:ea typeface="+mn-lt"/>
                <a:cs typeface="+mn-lt"/>
                <a:hlinkClick r:id="rId4"/>
              </a:rPr>
              <a:t>LUBSAssessment@leeds.ac.uk</a:t>
            </a:r>
            <a:r>
              <a:rPr lang="en-GB" b="1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  For any assessment related questions or problems, such as issues with submitting your work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 b="1">
                <a:ea typeface="+mn-lt"/>
                <a:cs typeface="+mn-lt"/>
              </a:rPr>
              <a:t>LUBS Attendance </a:t>
            </a:r>
            <a:r>
              <a:rPr lang="en-GB" b="1">
                <a:ea typeface="+mn-lt"/>
                <a:cs typeface="+mn-lt"/>
                <a:hlinkClick r:id="rId5"/>
              </a:rPr>
              <a:t>LUBSAttendance@leeds.ac.uk</a:t>
            </a:r>
            <a:r>
              <a:rPr lang="en-GB" b="1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  Any attendance or absence related issues or questions, late arrivals, change of location</a:t>
            </a:r>
          </a:p>
          <a:p>
            <a:endParaRPr lang="en-GB">
              <a:cs typeface="Calibri" panose="020F0502020204030204"/>
            </a:endParaRPr>
          </a:p>
          <a:p>
            <a:r>
              <a:rPr lang="en-GB" b="1">
                <a:ea typeface="+mn-lt"/>
                <a:cs typeface="+mn-lt"/>
              </a:rPr>
              <a:t>LUBS Programme Support / Quality </a:t>
            </a:r>
            <a:r>
              <a:rPr lang="en-GB" sz="1600" b="1">
                <a:ea typeface="+mn-lt"/>
                <a:cs typeface="+mn-lt"/>
                <a:hlinkClick r:id="rId6"/>
              </a:rPr>
              <a:t>LUBSQuality@leeds.ac.uk</a:t>
            </a:r>
            <a:r>
              <a:rPr lang="en-GB" sz="1600" b="1">
                <a:ea typeface="+mn-lt"/>
                <a:cs typeface="+mn-lt"/>
              </a:rPr>
              <a:t> </a:t>
            </a:r>
            <a:endParaRPr lang="en-GB" sz="1600">
              <a:cs typeface="Calibri"/>
            </a:endParaRPr>
          </a:p>
          <a:p>
            <a:r>
              <a:rPr lang="en-GB">
                <a:ea typeface="+mn-lt"/>
                <a:cs typeface="+mn-lt"/>
              </a:rPr>
              <a:t>  Module enrolment / changes, programme changes, programme queries, academic integrity </a:t>
            </a:r>
            <a:endParaRPr lang="en-GB">
              <a:cs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0F59E4-E5C8-F335-F132-312B59E4EA08}"/>
              </a:ext>
            </a:extLst>
          </p:cNvPr>
          <p:cNvSpPr/>
          <p:nvPr/>
        </p:nvSpPr>
        <p:spPr>
          <a:xfrm rot="5400000">
            <a:off x="12332741" y="1454216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592A9-647E-6A16-B2CA-614D32831CDC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29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94BEC8-EADC-20D2-94D2-4E68CCF2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757" y="153736"/>
            <a:ext cx="8481671" cy="978378"/>
          </a:xfrm>
        </p:spPr>
        <p:txBody>
          <a:bodyPr>
            <a:normAutofit/>
          </a:bodyPr>
          <a:lstStyle/>
          <a:p>
            <a:r>
              <a:rPr lang="en-GB" sz="2800" b="1"/>
              <a:t>Welcome</a:t>
            </a:r>
            <a:r>
              <a:rPr lang="en-GB" sz="2800"/>
              <a:t> from the Student Education Service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22DA3-EE8B-F9B9-91E2-58FC3FE2A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917" y="1495603"/>
            <a:ext cx="4664083" cy="4415517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We will keep everyone’s microphones off to reduce noise issues.</a:t>
            </a:r>
          </a:p>
          <a:p>
            <a:pPr marL="285750" indent="-285750">
              <a:buFont typeface="Arial"/>
              <a:buChar char="•"/>
            </a:pPr>
            <a:endParaRPr lang="en-US" sz="2000">
              <a:latin typeface="Arial"/>
              <a:cs typeface="Calibri" panose="020F0502020204030204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This presentation will be recorded and available to rewatch on the LUBS Student Guide, but the Q&amp;A at the end will not be.</a:t>
            </a:r>
          </a:p>
          <a:p>
            <a:pPr>
              <a:spcAft>
                <a:spcPts val="200"/>
              </a:spcAft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Please do not raise your hand, we will not be using this function today.</a:t>
            </a: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endParaRPr lang="en-GB" sz="200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200"/>
              </a:spcAft>
              <a:buFont typeface="Arial,Sans-Serif"/>
              <a:buChar char="•"/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You can ask questions at the end by using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Vevox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/>
            <a:endParaRPr lang="en-GB" sz="24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1014B4-6C6F-45C3-14E9-AD76DAC7B21D}"/>
              </a:ext>
            </a:extLst>
          </p:cNvPr>
          <p:cNvSpPr/>
          <p:nvPr/>
        </p:nvSpPr>
        <p:spPr>
          <a:xfrm flipV="1">
            <a:off x="2090512" y="1088456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Business School Partnership Award 2021 winners announced | Leeds University  Business School | University of Leeds">
            <a:extLst>
              <a:ext uri="{FF2B5EF4-FFF2-40B4-BE49-F238E27FC236}">
                <a16:creationId xmlns:a16="http://schemas.microsoft.com/office/drawing/2014/main" id="{747F4625-FCA1-1CC7-0220-8CA7BA52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77" y="1920127"/>
            <a:ext cx="4076643" cy="264244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08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Common </a:t>
            </a:r>
            <a:r>
              <a:rPr lang="en-GB" sz="3200" b="1"/>
              <a:t>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2228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1B4FE-613E-E428-BCEB-2CF6ECAF00FD}"/>
              </a:ext>
            </a:extLst>
          </p:cNvPr>
          <p:cNvSpPr txBox="1"/>
          <p:nvPr/>
        </p:nvSpPr>
        <p:spPr>
          <a:xfrm>
            <a:off x="2035352" y="2647736"/>
            <a:ext cx="899218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cs typeface="Arial"/>
              </a:rPr>
              <a:t>Accommodation</a:t>
            </a:r>
          </a:p>
          <a:p>
            <a:r>
              <a:rPr lang="en-GB" sz="2000">
                <a:cs typeface="Arial"/>
                <a:hlinkClick r:id="rId2"/>
              </a:rPr>
              <a:t>accom@leeds.ac.uk</a:t>
            </a:r>
            <a:r>
              <a:rPr lang="en-GB" sz="2000">
                <a:cs typeface="Arial"/>
              </a:rPr>
              <a:t> &amp; </a:t>
            </a:r>
          </a:p>
          <a:p>
            <a:r>
              <a:rPr lang="en-GB" sz="2000">
                <a:cs typeface="Arial"/>
                <a:hlinkClick r:id="rId3"/>
              </a:rPr>
              <a:t>https://accommodation.leeds.ac.uk/</a:t>
            </a:r>
            <a:r>
              <a:rPr lang="en-GB" sz="2000">
                <a:cs typeface="Arial"/>
              </a:rPr>
              <a:t> </a:t>
            </a:r>
          </a:p>
          <a:p>
            <a:endParaRPr lang="en-GB" sz="2000">
              <a:cs typeface="Arial"/>
            </a:endParaRPr>
          </a:p>
          <a:p>
            <a:r>
              <a:rPr lang="en-GB" sz="2000" b="1">
                <a:cs typeface="Arial"/>
              </a:rPr>
              <a:t>Fees and Funding </a:t>
            </a:r>
          </a:p>
          <a:p>
            <a:r>
              <a:rPr lang="en-GB" sz="2000">
                <a:cs typeface="Arial"/>
                <a:hlinkClick r:id="rId4"/>
              </a:rPr>
              <a:t>PGfees@leeds.ac.uk</a:t>
            </a:r>
            <a:r>
              <a:rPr lang="en-GB" sz="2000">
                <a:cs typeface="Arial"/>
              </a:rPr>
              <a:t> &amp; </a:t>
            </a:r>
          </a:p>
          <a:p>
            <a:r>
              <a:rPr lang="en-GB" sz="2000">
                <a:cs typeface="Arial"/>
                <a:hlinkClick r:id="rId5"/>
              </a:rPr>
              <a:t>https://www.leeds.ac.uk/masters-fees/doc/fees-masters-fees</a:t>
            </a:r>
            <a:endParaRPr lang="en-GB" sz="2000">
              <a:cs typeface="Arial"/>
            </a:endParaRPr>
          </a:p>
          <a:p>
            <a:endParaRPr lang="en-GB" sz="2000">
              <a:cs typeface="Arial"/>
            </a:endParaRPr>
          </a:p>
          <a:p>
            <a:r>
              <a:rPr lang="en-GB" sz="2000" b="1">
                <a:cs typeface="Arial"/>
              </a:rPr>
              <a:t>Registration</a:t>
            </a:r>
          </a:p>
          <a:p>
            <a:r>
              <a:rPr lang="en-GB" sz="2000">
                <a:cs typeface="Arial"/>
                <a:hlinkClick r:id="rId6"/>
              </a:rPr>
              <a:t>https://students.leeds.ac.uk/info/10102/registration/1056/how_to_register</a:t>
            </a:r>
            <a:r>
              <a:rPr lang="en-GB" sz="2000">
                <a:cs typeface="Arial"/>
              </a:rPr>
              <a:t> 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BADEF-E9A3-3C46-032D-E1E58BDDF0BA}"/>
              </a:ext>
            </a:extLst>
          </p:cNvPr>
          <p:cNvSpPr/>
          <p:nvPr/>
        </p:nvSpPr>
        <p:spPr>
          <a:xfrm rot="5400000">
            <a:off x="2023177" y="1902506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386F21-E3AF-63D3-C435-BC277BC4251A}"/>
              </a:ext>
            </a:extLst>
          </p:cNvPr>
          <p:cNvSpPr/>
          <p:nvPr/>
        </p:nvSpPr>
        <p:spPr>
          <a:xfrm rot="5400000">
            <a:off x="9758719" y="1923898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1ACD85-9177-1887-798C-D13783B10022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2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D17031-6BE8-3120-6993-82E2C52F6E96}"/>
              </a:ext>
            </a:extLst>
          </p:cNvPr>
          <p:cNvSpPr txBox="1"/>
          <p:nvPr/>
        </p:nvSpPr>
        <p:spPr>
          <a:xfrm>
            <a:off x="1947862" y="2107558"/>
            <a:ext cx="8296275" cy="4011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25"/>
              </a:spcAft>
            </a:pPr>
            <a:r>
              <a:rPr lang="en-GB" sz="2000" b="1">
                <a:cs typeface="Arial"/>
              </a:rPr>
              <a:t>Module Change</a:t>
            </a:r>
          </a:p>
          <a:p>
            <a:pPr>
              <a:spcAft>
                <a:spcPts val="225"/>
              </a:spcAft>
            </a:pPr>
            <a:r>
              <a:rPr lang="en-GB" sz="2000">
                <a:solidFill>
                  <a:srgbClr val="005C88"/>
                </a:solidFill>
                <a:cs typeface="Arial"/>
                <a:hlinkClick r:id="rId2"/>
              </a:rPr>
              <a:t>https://students.leeds.ac.uk/info/10104/making_changes/652/change_of_module</a:t>
            </a:r>
            <a:r>
              <a:rPr lang="en-GB" sz="2000">
                <a:cs typeface="Arial"/>
              </a:rPr>
              <a:t> </a:t>
            </a:r>
            <a:endParaRPr lang="en-US" sz="2000">
              <a:cs typeface="Arial"/>
            </a:endParaRPr>
          </a:p>
          <a:p>
            <a:pPr>
              <a:spcAft>
                <a:spcPts val="225"/>
              </a:spcAft>
            </a:pPr>
            <a:endParaRPr lang="en-GB" sz="2000"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2000" b="1">
                <a:cs typeface="Arial"/>
              </a:rPr>
              <a:t>How to use Minerva</a:t>
            </a:r>
            <a:endParaRPr lang="en-US" sz="2000" b="1"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2000">
                <a:solidFill>
                  <a:srgbClr val="005C88"/>
                </a:solidFill>
                <a:cs typeface="Arial"/>
                <a:hlinkClick r:id="rId3"/>
              </a:rPr>
              <a:t>https://students.business.leeds.ac.uk/digital-learning/new-students/</a:t>
            </a:r>
            <a:r>
              <a:rPr lang="en-GB" sz="2000">
                <a:cs typeface="Arial"/>
              </a:rPr>
              <a:t> </a:t>
            </a:r>
            <a:endParaRPr lang="en-US" sz="2000">
              <a:cs typeface="Arial"/>
            </a:endParaRPr>
          </a:p>
          <a:p>
            <a:pPr>
              <a:spcAft>
                <a:spcPts val="225"/>
              </a:spcAft>
            </a:pPr>
            <a:endParaRPr lang="en-GB" sz="2000"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2000" b="1">
                <a:cs typeface="Arial"/>
              </a:rPr>
              <a:t>BRP</a:t>
            </a:r>
            <a:endParaRPr lang="en-US" sz="2000"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2000">
                <a:solidFill>
                  <a:srgbClr val="005C88"/>
                </a:solidFill>
                <a:cs typeface="Arial"/>
                <a:hlinkClick r:id="rId4"/>
              </a:rPr>
              <a:t>https://students.leeds.ac.uk/brpcollection</a:t>
            </a:r>
            <a:endParaRPr lang="en-GB" sz="2000">
              <a:cs typeface="Arial"/>
            </a:endParaRPr>
          </a:p>
          <a:p>
            <a:pPr>
              <a:spcAft>
                <a:spcPts val="225"/>
              </a:spcAft>
            </a:pPr>
            <a:endParaRPr lang="en-GB" sz="2000"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2000" b="1">
                <a:cs typeface="Arial"/>
              </a:rPr>
              <a:t>International Student Arrivals</a:t>
            </a:r>
            <a:endParaRPr lang="en-US" sz="2000">
              <a:cs typeface="Arial"/>
            </a:endParaRPr>
          </a:p>
          <a:p>
            <a:pPr>
              <a:spcAft>
                <a:spcPts val="225"/>
              </a:spcAft>
            </a:pPr>
            <a:r>
              <a:rPr lang="en-GB" sz="2000">
                <a:solidFill>
                  <a:srgbClr val="005C88"/>
                </a:solidFill>
                <a:cs typeface="Arial"/>
                <a:hlinkClick r:id="rId5"/>
              </a:rPr>
              <a:t>https://www.leeds.ac.uk/info/130113/preparing_for_leeds/112/arriving</a:t>
            </a:r>
            <a:endParaRPr lang="en-GB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BBF0D-24AB-1E85-AD2D-22C74691C4FD}"/>
              </a:ext>
            </a:extLst>
          </p:cNvPr>
          <p:cNvGrpSpPr/>
          <p:nvPr/>
        </p:nvGrpSpPr>
        <p:grpSpPr>
          <a:xfrm>
            <a:off x="2016541" y="1406296"/>
            <a:ext cx="8158916" cy="402732"/>
            <a:chOff x="2182511" y="1726219"/>
            <a:chExt cx="8158916" cy="4027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A306E9-0423-AFC9-D2A3-561B6A7EB70B}"/>
                </a:ext>
              </a:extLst>
            </p:cNvPr>
            <p:cNvSpPr txBox="1"/>
            <p:nvPr/>
          </p:nvSpPr>
          <p:spPr>
            <a:xfrm>
              <a:off x="2228229" y="1726219"/>
              <a:ext cx="811319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>
                  <a:latin typeface="Arial"/>
                  <a:cs typeface="Arial"/>
                </a:rPr>
                <a:t>Remember to check University webpages first for quick answers to questions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0A18B9-25CA-CEDA-8FE5-2CC54E890CF8}"/>
                </a:ext>
              </a:extLst>
            </p:cNvPr>
            <p:cNvSpPr/>
            <p:nvPr/>
          </p:nvSpPr>
          <p:spPr>
            <a:xfrm rot="5400000">
              <a:off x="2023177" y="1902506"/>
              <a:ext cx="364387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728DE1-02DF-B4F2-9C32-7842BB45B0DA}"/>
                </a:ext>
              </a:extLst>
            </p:cNvPr>
            <p:cNvSpPr/>
            <p:nvPr/>
          </p:nvSpPr>
          <p:spPr>
            <a:xfrm rot="5400000">
              <a:off x="9758719" y="1923898"/>
              <a:ext cx="364387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03C2C27-18EC-87B4-5418-206FB7AE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2" y="129389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/>
              <a:t>Common </a:t>
            </a:r>
            <a:r>
              <a:rPr lang="en-GB" sz="3200" b="1"/>
              <a:t>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79DC9E-FB53-D163-5CC3-0565CCE5CC3A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9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306E9-0423-AFC9-D2A3-561B6A7EB70B}"/>
              </a:ext>
            </a:extLst>
          </p:cNvPr>
          <p:cNvSpPr txBox="1"/>
          <p:nvPr/>
        </p:nvSpPr>
        <p:spPr>
          <a:xfrm>
            <a:off x="2228229" y="1726219"/>
            <a:ext cx="811319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latin typeface="Arial"/>
                <a:cs typeface="Arial"/>
              </a:rPr>
              <a:t>Remember to check University webpages first for quick answers to 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0A18B9-25CA-CEDA-8FE5-2CC54E890CF8}"/>
              </a:ext>
            </a:extLst>
          </p:cNvPr>
          <p:cNvSpPr/>
          <p:nvPr/>
        </p:nvSpPr>
        <p:spPr>
          <a:xfrm rot="5400000">
            <a:off x="2023177" y="1902506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28DE1-02DF-B4F2-9C32-7842BB45B0DA}"/>
              </a:ext>
            </a:extLst>
          </p:cNvPr>
          <p:cNvSpPr/>
          <p:nvPr/>
        </p:nvSpPr>
        <p:spPr>
          <a:xfrm rot="5400000">
            <a:off x="9758719" y="1923898"/>
            <a:ext cx="36438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DAA969-8EED-BD9C-1950-87076F7F87BB}"/>
              </a:ext>
            </a:extLst>
          </p:cNvPr>
          <p:cNvSpPr txBox="1"/>
          <p:nvPr/>
        </p:nvSpPr>
        <p:spPr>
          <a:xfrm>
            <a:off x="3053820" y="2617096"/>
            <a:ext cx="829627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cs typeface="Arial"/>
              </a:rPr>
              <a:t>IT Support</a:t>
            </a:r>
            <a:endParaRPr lang="en-GB" sz="2000">
              <a:solidFill>
                <a:srgbClr val="000000"/>
              </a:solidFill>
              <a:cs typeface="Arial"/>
            </a:endParaRPr>
          </a:p>
          <a:p>
            <a:r>
              <a:rPr lang="en-GB" sz="2000" u="sng">
                <a:solidFill>
                  <a:srgbClr val="0563C1"/>
                </a:solidFill>
                <a:cs typeface="Arial"/>
                <a:hlinkClick r:id="rId2"/>
              </a:rPr>
              <a:t>https://it.leeds.ac.uk/it</a:t>
            </a:r>
          </a:p>
          <a:p>
            <a:endParaRPr lang="en-GB" sz="2000">
              <a:solidFill>
                <a:srgbClr val="000000"/>
              </a:solidFill>
              <a:cs typeface="Arial"/>
            </a:endParaRPr>
          </a:p>
          <a:p>
            <a:r>
              <a:rPr lang="en-GB" sz="2000" b="1">
                <a:cs typeface="Arial"/>
              </a:rPr>
              <a:t>Library services </a:t>
            </a:r>
            <a:endParaRPr lang="en-GB" sz="2000">
              <a:cs typeface="Arial"/>
            </a:endParaRPr>
          </a:p>
          <a:p>
            <a:r>
              <a:rPr lang="en-GB" sz="2000" u="sng">
                <a:solidFill>
                  <a:srgbClr val="0563C1"/>
                </a:solidFill>
                <a:cs typeface="Arial"/>
                <a:hlinkClick r:id="rId2"/>
              </a:rPr>
              <a:t>https://library.leeds.ac.uk/ </a:t>
            </a:r>
          </a:p>
          <a:p>
            <a:endParaRPr lang="en-GB" sz="2000">
              <a:cs typeface="Arial"/>
            </a:endParaRPr>
          </a:p>
          <a:p>
            <a:r>
              <a:rPr lang="en-GB" sz="2000" b="1">
                <a:cs typeface="Arial"/>
              </a:rPr>
              <a:t>Leeds University Union (LUU)</a:t>
            </a:r>
            <a:endParaRPr lang="en-US" sz="2000">
              <a:cs typeface="Arial"/>
            </a:endParaRPr>
          </a:p>
          <a:p>
            <a:r>
              <a:rPr lang="en-GB" sz="2000" u="sng">
                <a:solidFill>
                  <a:srgbClr val="0563C1"/>
                </a:solidFill>
                <a:cs typeface="Arial"/>
                <a:hlinkClick r:id="rId3"/>
              </a:rPr>
              <a:t>https://www.luu.org.uk/</a:t>
            </a:r>
            <a:endParaRPr lang="en-GB" sz="2400" u="sng">
              <a:solidFill>
                <a:srgbClr val="0563C1"/>
              </a:solidFill>
              <a:hlinkClick r:id="rId3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C8A07-D5B6-968E-BD90-564FB2E41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15" y="167049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/>
              <a:t>Common </a:t>
            </a:r>
            <a:r>
              <a:rPr lang="en-GB" sz="3200" b="1"/>
              <a:t>Questions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BBB7C-6C13-F69B-79F8-7AD0F29F1752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498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/>
              <a:t>Questions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5AECB-BEC2-4F9E-A95C-D6B1338420A2}"/>
              </a:ext>
            </a:extLst>
          </p:cNvPr>
          <p:cNvSpPr/>
          <p:nvPr/>
        </p:nvSpPr>
        <p:spPr>
          <a:xfrm flipV="1">
            <a:off x="685918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Session QR Code">
            <a:extLst>
              <a:ext uri="{FF2B5EF4-FFF2-40B4-BE49-F238E27FC236}">
                <a16:creationId xmlns:a16="http://schemas.microsoft.com/office/drawing/2014/main" id="{3049097B-962C-AC4B-9FAA-358CD1ED5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905000"/>
            <a:ext cx="3162300" cy="3038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2E9029-D773-6B6C-8077-3D587BF79A7C}"/>
              </a:ext>
            </a:extLst>
          </p:cNvPr>
          <p:cNvSpPr txBox="1"/>
          <p:nvPr/>
        </p:nvSpPr>
        <p:spPr>
          <a:xfrm>
            <a:off x="6715125" y="2790825"/>
            <a:ext cx="526732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/>
            </a:br>
            <a:r>
              <a:rPr lang="en-US">
                <a:hlinkClick r:id="rId3"/>
              </a:rPr>
              <a:t>https://vevox.app/#/m/170717903</a:t>
            </a:r>
            <a:endParaRPr lang="en-US">
              <a:cs typeface="Arial"/>
              <a:hlinkClick r:id="rId3"/>
            </a:endParaRPr>
          </a:p>
          <a:p>
            <a:r>
              <a:rPr lang="en-US"/>
              <a:t>Session ID: 170-717-903 </a:t>
            </a:r>
            <a:endParaRPr lang="en-US">
              <a:cs typeface="Arial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9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C0B4F0-7801-3F5E-5DE7-52335EB6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>
                <a:cs typeface="Arial"/>
              </a:rPr>
              <a:t>Information we will cover</a:t>
            </a:r>
            <a:endParaRPr lang="en-US" sz="2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81D8B6-3FBC-5BF4-5508-4C2E55F03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325" y="1413766"/>
            <a:ext cx="6660661" cy="495875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Introduction to the Student Education Service (SES)</a:t>
            </a:r>
            <a:endParaRPr lang="en-US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Student Information Service</a:t>
            </a:r>
            <a:endParaRPr lang="en-US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LUBS Student Support</a:t>
            </a:r>
            <a:endParaRPr lang="en-US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LUBS Student Guide</a:t>
            </a:r>
            <a:endParaRPr lang="en-US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In-Sessional Language Support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Student Reps</a:t>
            </a:r>
            <a:endParaRPr lang="en-US">
              <a:latin typeface="+mn-lt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LUBS Taught Postgraduate Buddy Scheme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GB">
                <a:latin typeface="+mn-lt"/>
                <a:cs typeface="Arial"/>
              </a:rPr>
              <a:t>Q&amp;A via </a:t>
            </a:r>
            <a:r>
              <a:rPr lang="en-GB" err="1">
                <a:latin typeface="+mn-lt"/>
                <a:cs typeface="Arial"/>
              </a:rPr>
              <a:t>Vevox</a:t>
            </a:r>
            <a:endParaRPr lang="en-US">
              <a:latin typeface="+mn-lt"/>
            </a:endParaRPr>
          </a:p>
          <a:p>
            <a:endParaRPr lang="en-GB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B43306-FDBC-AC5E-52FF-019E462184DA}"/>
              </a:ext>
            </a:extLst>
          </p:cNvPr>
          <p:cNvSpPr/>
          <p:nvPr/>
        </p:nvSpPr>
        <p:spPr>
          <a:xfrm flipV="1">
            <a:off x="638784" y="1043593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5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A075-BAE5-8C5C-580C-7F67903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Student Education Service – who are we?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A0C56-15A8-6A8D-CF0E-171BF4E2AB8E}"/>
              </a:ext>
            </a:extLst>
          </p:cNvPr>
          <p:cNvSpPr txBox="1"/>
          <p:nvPr/>
        </p:nvSpPr>
        <p:spPr>
          <a:xfrm>
            <a:off x="2329344" y="1430551"/>
            <a:ext cx="7508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>
                <a:cs typeface="Arial"/>
              </a:rPr>
              <a:t>The Student Education Service consists of various teams, all dedicated to assisting you throughout your student journey, from registration to graduation!</a:t>
            </a:r>
            <a:endParaRPr lang="en-US" sz="2000">
              <a:cs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33F8A13-8252-38D5-57E5-168A3C60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78" y="2759330"/>
            <a:ext cx="3364396" cy="24325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5749D-0E89-CDC6-E1A9-36F17BD1179F}"/>
              </a:ext>
            </a:extLst>
          </p:cNvPr>
          <p:cNvSpPr txBox="1"/>
          <p:nvPr/>
        </p:nvSpPr>
        <p:spPr>
          <a:xfrm>
            <a:off x="2432946" y="2856943"/>
            <a:ext cx="457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Academic Life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Exams and Assessment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Programme Support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Digital Learning 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Health and Wellbeing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Opportunities </a:t>
            </a:r>
            <a:endParaRPr lang="en-US" sz="20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5F35F-D099-8091-2FCA-85A9800E9B13}"/>
              </a:ext>
            </a:extLst>
          </p:cNvPr>
          <p:cNvSpPr/>
          <p:nvPr/>
        </p:nvSpPr>
        <p:spPr>
          <a:xfrm flipV="1">
            <a:off x="601077" y="1043593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75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A075-BAE5-8C5C-580C-7F67903A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Timetables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A0C56-15A8-6A8D-CF0E-171BF4E2AB8E}"/>
              </a:ext>
            </a:extLst>
          </p:cNvPr>
          <p:cNvSpPr txBox="1"/>
          <p:nvPr/>
        </p:nvSpPr>
        <p:spPr>
          <a:xfrm>
            <a:off x="667913" y="1483619"/>
            <a:ext cx="7508147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 sessions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Lectures, seminars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workshops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practicals </a:t>
            </a:r>
          </a:p>
          <a:p>
            <a:pPr>
              <a:spcAft>
                <a:spcPts val="600"/>
              </a:spcAft>
            </a:pPr>
            <a:r>
              <a:rPr lang="en-GB">
                <a:latin typeface="Calibri" panose="020F0502020204030204" pitchFamily="34" charset="0"/>
                <a:ea typeface="Calibri" panose="020F0502020204030204" pitchFamily="34" charset="0"/>
              </a:rPr>
              <a:t>all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start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minutes past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hour and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finish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minutes to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hour. </a:t>
            </a:r>
          </a:p>
          <a:p>
            <a:pPr>
              <a:spcAft>
                <a:spcPts val="600"/>
              </a:spcAft>
            </a:pPr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allows for 10 minutes to move around campus.</a:t>
            </a:r>
            <a:r>
              <a:rPr lang="en-GB" sz="2000">
                <a:cs typeface="Arial"/>
              </a:rPr>
              <a:t> </a:t>
            </a:r>
            <a:endParaRPr lang="en-US" sz="2000"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5F35F-D099-8091-2FCA-85A9800E9B13}"/>
              </a:ext>
            </a:extLst>
          </p:cNvPr>
          <p:cNvSpPr/>
          <p:nvPr/>
        </p:nvSpPr>
        <p:spPr>
          <a:xfrm flipV="1">
            <a:off x="601077" y="1043593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ck and calendars and people around it&#10;&#10;Description automatically generated">
            <a:extLst>
              <a:ext uri="{FF2B5EF4-FFF2-40B4-BE49-F238E27FC236}">
                <a16:creationId xmlns:a16="http://schemas.microsoft.com/office/drawing/2014/main" id="{9163E75E-F55B-9DE8-70D5-875A57A43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56" y="1408429"/>
            <a:ext cx="3318693" cy="3318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642DDA-69A1-48E7-47B5-5A2BCE86CB25}"/>
              </a:ext>
            </a:extLst>
          </p:cNvPr>
          <p:cNvSpPr txBox="1"/>
          <p:nvPr/>
        </p:nvSpPr>
        <p:spPr>
          <a:xfrm>
            <a:off x="667913" y="3265626"/>
            <a:ext cx="6096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 with one module finishing at 10am and another module starting at 10am </a:t>
            </a:r>
            <a:r>
              <a:rPr lang="en-GB" sz="18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don’t have a clash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usually we wouldn’t amend the timetable for such reasons.</a:t>
            </a:r>
          </a:p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D9D4E4-E50F-E034-E678-506919C3D639}"/>
              </a:ext>
            </a:extLst>
          </p:cNvPr>
          <p:cNvSpPr txBox="1"/>
          <p:nvPr/>
        </p:nvSpPr>
        <p:spPr>
          <a:xfrm>
            <a:off x="2620735" y="4727122"/>
            <a:ext cx="4347483" cy="9848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Read more about timetables on the LUBS Student Guide: </a:t>
            </a:r>
          </a:p>
          <a:p>
            <a:r>
              <a:rPr lang="en-GB" sz="2000"/>
              <a:t>“</a:t>
            </a:r>
            <a:r>
              <a:rPr lang="en-GB" sz="2000" i="0">
                <a:solidFill>
                  <a:srgbClr val="212529"/>
                </a:solidFill>
                <a:effectLst/>
                <a:hlinkClick r:id="rId3"/>
              </a:rPr>
              <a:t>Requesting a timetable change</a:t>
            </a:r>
            <a:r>
              <a:rPr lang="en-GB" sz="2000"/>
              <a:t>”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0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/>
              <a:t>Student Information Service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7ABF7-01C7-2501-B784-979AC5F12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09" y="542963"/>
            <a:ext cx="1919835" cy="48324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F7BC0-A79E-9B00-A100-F9EC2AC325C2}"/>
              </a:ext>
            </a:extLst>
          </p:cNvPr>
          <p:cNvSpPr txBox="1"/>
          <p:nvPr/>
        </p:nvSpPr>
        <p:spPr>
          <a:xfrm>
            <a:off x="1859756" y="1472416"/>
            <a:ext cx="588761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12529"/>
                </a:solidFill>
                <a:latin typeface="Arial"/>
                <a:cs typeface="Arial"/>
              </a:rPr>
              <a:t>The Student Information Service (SIS) provides general support to students studying in all faculties. </a:t>
            </a:r>
            <a:endParaRPr lang="en-US" sz="2000">
              <a:solidFill>
                <a:srgbClr val="212121"/>
              </a:solidFill>
              <a:latin typeface="Arial"/>
              <a:cs typeface="Arial"/>
            </a:endParaRPr>
          </a:p>
          <a:p>
            <a:endParaRPr lang="en-US" sz="2000">
              <a:solidFill>
                <a:srgbClr val="212529"/>
              </a:solidFill>
              <a:latin typeface="Arial"/>
              <a:cs typeface="Arial"/>
            </a:endParaRPr>
          </a:p>
          <a:p>
            <a:r>
              <a:rPr lang="en-US" sz="2000">
                <a:solidFill>
                  <a:srgbClr val="212529"/>
                </a:solidFill>
                <a:latin typeface="Arial"/>
                <a:cs typeface="Arial"/>
              </a:rPr>
              <a:t>You can contact them via telephone, email, or in-person at one of their five information points located across campus.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1A5B6-C1A9-1504-03A4-8E2CA049686D}"/>
              </a:ext>
            </a:extLst>
          </p:cNvPr>
          <p:cNvSpPr/>
          <p:nvPr/>
        </p:nvSpPr>
        <p:spPr>
          <a:xfrm flipV="1">
            <a:off x="695345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F53E77-9A05-75F7-C3CC-B1E86240C8B8}"/>
              </a:ext>
            </a:extLst>
          </p:cNvPr>
          <p:cNvSpPr txBox="1"/>
          <p:nvPr/>
        </p:nvSpPr>
        <p:spPr>
          <a:xfrm>
            <a:off x="1178768" y="4352105"/>
            <a:ext cx="614585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12529"/>
                </a:solidFill>
                <a:latin typeface="Arial"/>
                <a:cs typeface="Arial"/>
              </a:rPr>
              <a:t>The </a:t>
            </a:r>
            <a:r>
              <a:rPr lang="en-US" sz="2000">
                <a:solidFill>
                  <a:srgbClr val="212529"/>
                </a:solidFill>
                <a:latin typeface="Arial"/>
                <a:cs typeface="Arial"/>
                <a:hlinkClick r:id="rId3"/>
              </a:rPr>
              <a:t>University Support page</a:t>
            </a:r>
            <a:r>
              <a:rPr lang="en-US" sz="2000">
                <a:solidFill>
                  <a:srgbClr val="212529"/>
                </a:solidFill>
                <a:latin typeface="Arial"/>
                <a:cs typeface="Arial"/>
              </a:rPr>
              <a:t> of your LUBS Welcome Pack has details of how to find or contact the SIS. </a:t>
            </a:r>
          </a:p>
        </p:txBody>
      </p:sp>
    </p:spTree>
    <p:extLst>
      <p:ext uri="{BB962C8B-B14F-4D97-AF65-F5344CB8AC3E}">
        <p14:creationId xmlns:p14="http://schemas.microsoft.com/office/powerpoint/2010/main" val="419930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24" y="198599"/>
            <a:ext cx="8481671" cy="978378"/>
          </a:xfrm>
        </p:spPr>
        <p:txBody>
          <a:bodyPr>
            <a:normAutofit/>
          </a:bodyPr>
          <a:lstStyle/>
          <a:p>
            <a:r>
              <a:rPr lang="en-GB" sz="3200"/>
              <a:t>General Queries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AB920-0B09-A7F5-937E-77B8C9DEECAD}"/>
              </a:ext>
            </a:extLst>
          </p:cNvPr>
          <p:cNvSpPr txBox="1"/>
          <p:nvPr/>
        </p:nvSpPr>
        <p:spPr>
          <a:xfrm>
            <a:off x="1855165" y="1575810"/>
            <a:ext cx="84816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+mj-lt"/>
                <a:cs typeface="Calibri"/>
              </a:rPr>
              <a:t>The answer to many questions can be found at:</a:t>
            </a:r>
          </a:p>
        </p:txBody>
      </p:sp>
      <p:pic>
        <p:nvPicPr>
          <p:cNvPr id="4098" name="Picture 2" descr="Raised Hands Images – Browse 772,016 Stock Photos, Vectors, and Video |  Adobe Stock">
            <a:extLst>
              <a:ext uri="{FF2B5EF4-FFF2-40B4-BE49-F238E27FC236}">
                <a16:creationId xmlns:a16="http://schemas.microsoft.com/office/drawing/2014/main" id="{F3FC2094-F4A0-4E5A-4947-718FBF4F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14" y="3042474"/>
            <a:ext cx="5143500" cy="3429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9B9225-B3B2-7918-A0B6-265D1FD357A1}"/>
              </a:ext>
            </a:extLst>
          </p:cNvPr>
          <p:cNvSpPr/>
          <p:nvPr/>
        </p:nvSpPr>
        <p:spPr>
          <a:xfrm flipV="1">
            <a:off x="704772" y="1088456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87749B-F355-97B8-D5D0-0AB9F38CD7F1}"/>
              </a:ext>
            </a:extLst>
          </p:cNvPr>
          <p:cNvSpPr txBox="1"/>
          <p:nvPr/>
        </p:nvSpPr>
        <p:spPr>
          <a:xfrm>
            <a:off x="3324810" y="2248679"/>
            <a:ext cx="59995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1">
                    <a:lumMod val="49000"/>
                  </a:schemeClr>
                </a:solidFill>
              </a:rPr>
              <a:t>https://students.leeds.ac.uk/</a:t>
            </a:r>
            <a:endParaRPr lang="en-US" sz="3600">
              <a:solidFill>
                <a:schemeClr val="accent1">
                  <a:lumMod val="49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647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7ECE3-43A9-BA8A-8789-C39B0D7DF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Business School </a:t>
            </a:r>
            <a:r>
              <a:rPr lang="en-GB" sz="2800" b="1"/>
              <a:t>Student Support </a:t>
            </a:r>
            <a:r>
              <a:rPr lang="en-GB" sz="2800"/>
              <a:t>Team</a:t>
            </a:r>
            <a:r>
              <a:rPr lang="en-GB" sz="2800" b="1"/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6C40E6-91B5-FC30-9EBE-EF6FECB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B6CEB-00FD-4EF2-810E-E0CF7536FD01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2" descr="A person hugging a baby">
            <a:extLst>
              <a:ext uri="{FF2B5EF4-FFF2-40B4-BE49-F238E27FC236}">
                <a16:creationId xmlns:a16="http://schemas.microsoft.com/office/drawing/2014/main" id="{C65DF5E7-F48C-A63A-71F8-314B67211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84" y="1937447"/>
            <a:ext cx="3496204" cy="28105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45851-0F08-462A-838D-DD0B724210F6}"/>
              </a:ext>
            </a:extLst>
          </p:cNvPr>
          <p:cNvSpPr txBox="1"/>
          <p:nvPr/>
        </p:nvSpPr>
        <p:spPr>
          <a:xfrm>
            <a:off x="1071454" y="1696092"/>
            <a:ext cx="5536254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>
                <a:cs typeface="Arial"/>
              </a:rPr>
              <a:t>We can advise on</a:t>
            </a:r>
            <a:endParaRPr lang="en-US" sz="280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Support and options available for you, if your studies are affected by unexpected circumstances.</a:t>
            </a:r>
            <a:endParaRPr lang="en-US" sz="200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Signposting to other support and services.</a:t>
            </a:r>
            <a:endParaRPr lang="en-US" sz="200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Support available for disabilities whilst studying.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GB" sz="2000">
                <a:cs typeface="Arial"/>
              </a:rPr>
              <a:t>Taking temporary leave from studies.</a:t>
            </a:r>
            <a:endParaRPr lang="en-US" sz="20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68324-D957-445C-8DFA-49F98C117D9B}"/>
              </a:ext>
            </a:extLst>
          </p:cNvPr>
          <p:cNvSpPr/>
          <p:nvPr/>
        </p:nvSpPr>
        <p:spPr>
          <a:xfrm flipV="1">
            <a:off x="714199" y="1132114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45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F62B2A-8A52-16E7-BE5E-F8975A8806BD}"/>
              </a:ext>
            </a:extLst>
          </p:cNvPr>
          <p:cNvSpPr txBox="1">
            <a:spLocks/>
          </p:cNvSpPr>
          <p:nvPr/>
        </p:nvSpPr>
        <p:spPr>
          <a:xfrm>
            <a:off x="371894" y="289936"/>
            <a:ext cx="8481671" cy="978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/>
              <a:t>Student Support </a:t>
            </a:r>
            <a:r>
              <a:rPr lang="en-GB" sz="2800"/>
              <a:t>Officers</a:t>
            </a:r>
            <a:r>
              <a:rPr lang="en-GB" sz="2800" b="1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DAF25F-7C86-6EE3-4A26-7EFF9D1B435A}"/>
              </a:ext>
            </a:extLst>
          </p:cNvPr>
          <p:cNvSpPr txBox="1"/>
          <p:nvPr/>
        </p:nvSpPr>
        <p:spPr>
          <a:xfrm>
            <a:off x="374623" y="2047981"/>
            <a:ext cx="539578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latin typeface="+mj-lt"/>
                <a:cs typeface="Segoe UI"/>
              </a:rPr>
              <a:t>Learn about booking an appointment with one of our Student Support Officers on the </a:t>
            </a:r>
            <a:r>
              <a:rPr lang="en-GB" sz="2000">
                <a:latin typeface="+mj-lt"/>
                <a:cs typeface="Segoe UI"/>
                <a:hlinkClick r:id="rId2"/>
              </a:rPr>
              <a:t>LUBS Student Guide</a:t>
            </a:r>
            <a:endParaRPr lang="en-US" sz="2000">
              <a:latin typeface="+mj-lt"/>
              <a:cs typeface="Segoe UI"/>
            </a:endParaRPr>
          </a:p>
          <a:p>
            <a:endParaRPr lang="en-US" sz="2000">
              <a:latin typeface="+mj-lt"/>
              <a:cs typeface="Segoe UI"/>
            </a:endParaRPr>
          </a:p>
          <a:p>
            <a:r>
              <a:rPr lang="en-GB" sz="2000">
                <a:latin typeface="+mj-lt"/>
                <a:cs typeface="Segoe UI"/>
              </a:rPr>
              <a:t>​Our team offer a mixture of in-person and online appointments every day. </a:t>
            </a:r>
            <a:endParaRPr lang="en-GB" sz="2000" u="sng">
              <a:solidFill>
                <a:srgbClr val="005C88"/>
              </a:solidFill>
              <a:latin typeface="+mj-lt"/>
              <a:cs typeface="Segoe U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65062-EB00-03A2-0282-EC9770CDCDA8}"/>
              </a:ext>
            </a:extLst>
          </p:cNvPr>
          <p:cNvSpPr/>
          <p:nvPr/>
        </p:nvSpPr>
        <p:spPr>
          <a:xfrm flipV="1">
            <a:off x="591650" y="1069603"/>
            <a:ext cx="357255" cy="88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screenshot of a school student support program&#10;&#10;Description automatically generated">
            <a:extLst>
              <a:ext uri="{FF2B5EF4-FFF2-40B4-BE49-F238E27FC236}">
                <a16:creationId xmlns:a16="http://schemas.microsoft.com/office/drawing/2014/main" id="{AA65B851-CFD4-C0BF-3187-92B6F9FF0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39" y="1268314"/>
            <a:ext cx="5804279" cy="37523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36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Custom 1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BS Presentation Template (4_3) v01" id="{C0381F93-745D-4DF0-B991-B42425091F5D}" vid="{51DED8D7-C01A-487B-81CA-E2CB02AE6CC0}"/>
    </a:ext>
  </a:extLst>
</a:theme>
</file>

<file path=ppt/theme/theme2.xml><?xml version="1.0" encoding="utf-8"?>
<a:theme xmlns:a="http://schemas.openxmlformats.org/drawingml/2006/main" name="Office Them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Custom 11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BS Presentation Template (4_3) v01" id="{C0381F93-745D-4DF0-B991-B42425091F5D}" vid="{51DED8D7-C01A-487B-81CA-E2CB02AE6CC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LUBS Presentation Template (4_3) v01</Template>
  <TotalTime>0</TotalTime>
  <Words>1316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Arial,Sans-Serif</vt:lpstr>
      <vt:lpstr>Calibri</vt:lpstr>
      <vt:lpstr>Georgia</vt:lpstr>
      <vt:lpstr>Times New Roman</vt:lpstr>
      <vt:lpstr>Office Theme</vt:lpstr>
      <vt:lpstr>Office Theme</vt:lpstr>
      <vt:lpstr>Student Education Service  </vt:lpstr>
      <vt:lpstr>Welcome from the Student Education Service</vt:lpstr>
      <vt:lpstr>Information we will cover</vt:lpstr>
      <vt:lpstr>Student Education Service – who are we?</vt:lpstr>
      <vt:lpstr>Timetables </vt:lpstr>
      <vt:lpstr>Student Information Service</vt:lpstr>
      <vt:lpstr>General Queries</vt:lpstr>
      <vt:lpstr>Business School Student Support Team </vt:lpstr>
      <vt:lpstr>PowerPoint Presentation</vt:lpstr>
      <vt:lpstr>LUBS Student Guide</vt:lpstr>
      <vt:lpstr>LUBS Student Guide: A4S Competition 2024</vt:lpstr>
      <vt:lpstr>LUBS Student Guide – Academic Integrity </vt:lpstr>
      <vt:lpstr>PowerPoint Presentation</vt:lpstr>
      <vt:lpstr>In-sessional language Support</vt:lpstr>
      <vt:lpstr>Student Representatives</vt:lpstr>
      <vt:lpstr>LUBS Student Guide: A4S Competition 2024</vt:lpstr>
      <vt:lpstr>Become a Course Representative</vt:lpstr>
      <vt:lpstr>LUBS Postgraduate Buddy Programme </vt:lpstr>
      <vt:lpstr>Who to contact </vt:lpstr>
      <vt:lpstr>Common Questions</vt:lpstr>
      <vt:lpstr>Common Questions</vt:lpstr>
      <vt:lpstr>Common Questions</vt:lpstr>
      <vt:lpstr>Questions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runs here</dc:title>
  <dc:creator>Mark Hackney</dc:creator>
  <cp:lastModifiedBy>Mark Hackney</cp:lastModifiedBy>
  <cp:revision>3</cp:revision>
  <dcterms:created xsi:type="dcterms:W3CDTF">2023-09-19T13:33:03Z</dcterms:created>
  <dcterms:modified xsi:type="dcterms:W3CDTF">2024-09-27T11:29:04Z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