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57" r:id="rId3"/>
    <p:sldId id="260" r:id="rId4"/>
    <p:sldId id="276" r:id="rId5"/>
    <p:sldId id="273" r:id="rId6"/>
    <p:sldId id="268" r:id="rId7"/>
    <p:sldId id="262" r:id="rId8"/>
    <p:sldId id="264" r:id="rId9"/>
    <p:sldId id="330" r:id="rId10"/>
    <p:sldId id="269" r:id="rId11"/>
    <p:sldId id="272" r:id="rId12"/>
    <p:sldId id="274" r:id="rId13"/>
    <p:sldId id="329" r:id="rId14"/>
    <p:sldId id="278" r:id="rId15"/>
    <p:sldId id="267" r:id="rId16"/>
    <p:sldId id="261" r:id="rId17"/>
    <p:sldId id="279" r:id="rId18"/>
    <p:sldId id="275" r:id="rId19"/>
    <p:sldId id="277" r:id="rId20"/>
    <p:sldId id="331" r:id="rId21"/>
    <p:sldId id="2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3A0234-E4B9-4BAE-8346-C4E59A79004C}" name="Sean Lowe" initials="SL" userId="S::carslo@leeds.ac.uk::1586397b-e53a-4bcc-a3bc-81451482d609" providerId="AD"/>
  <p188:author id="{61B06A6A-791A-6919-B1E7-34E927CDCAD3}" name="Joanne Dickinson" initials="JD" userId="S::fbsjd@leeds.ac.uk::8c836fa0-1c08-4c5e-947e-851d9ba4096d" providerId="AD"/>
  <p188:author id="{DCCD0BF9-AA45-0184-7B9F-5EC8723DB396}" name="Chris Hoy" initials="CH" userId="S::carch@leeds.ac.uk::3abb512b-533b-4ffe-9d28-e0f247deef1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B5B9F"/>
    <a:srgbClr val="FAEEEF"/>
    <a:srgbClr val="FFD5D5"/>
    <a:srgbClr val="19A3DE"/>
    <a:srgbClr val="2B978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CA5A2-EE87-4451-A1B7-CC8F889BBC7D}" v="3" dt="2026-04-30T15:20:19.4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67433" autoAdjust="0"/>
  </p:normalViewPr>
  <p:slideViewPr>
    <p:cSldViewPr snapToGrid="0">
      <p:cViewPr varScale="1">
        <p:scale>
          <a:sx n="71" d="100"/>
          <a:sy n="71" d="100"/>
        </p:scale>
        <p:origin x="224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AF4C8E-F7B1-9E4D-BE0C-8975EDCF97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D2A984E-953F-A1BF-FDD2-C75F763B12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A8DC40-2B68-40BC-995E-FAF4A698AAD5}" type="datetimeFigureOut">
              <a:rPr lang="en-GB" smtClean="0"/>
              <a:t>30/04/2026</a:t>
            </a:fld>
            <a:endParaRPr lang="en-GB"/>
          </a:p>
        </p:txBody>
      </p:sp>
      <p:sp>
        <p:nvSpPr>
          <p:cNvPr id="4" name="Footer Placeholder 3">
            <a:extLst>
              <a:ext uri="{FF2B5EF4-FFF2-40B4-BE49-F238E27FC236}">
                <a16:creationId xmlns:a16="http://schemas.microsoft.com/office/drawing/2014/main" id="{FBA48D16-0419-99C0-81B6-C8948EABAE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868AADF-1A6B-5689-842E-0D60DD4C68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33EAD2-29F6-4F93-81A2-29423BF145A2}" type="slidenum">
              <a:rPr lang="en-GB" smtClean="0"/>
              <a:t>‹#›</a:t>
            </a:fld>
            <a:endParaRPr lang="en-GB"/>
          </a:p>
        </p:txBody>
      </p:sp>
    </p:spTree>
    <p:extLst>
      <p:ext uri="{BB962C8B-B14F-4D97-AF65-F5344CB8AC3E}">
        <p14:creationId xmlns:p14="http://schemas.microsoft.com/office/powerpoint/2010/main" val="3319638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F68AC-FD13-49EA-ACEC-27A60FBF89D4}" type="datetimeFigureOut">
              <a:rPr lang="en-GB" smtClean="0"/>
              <a:t>30/04/2026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BD2AA-7C5C-4166-A101-2BB874D6EADD}" type="slidenum">
              <a:rPr lang="en-GB" smtClean="0"/>
              <a:t>‹#›</a:t>
            </a:fld>
            <a:endParaRPr lang="en-GB"/>
          </a:p>
        </p:txBody>
      </p:sp>
    </p:spTree>
    <p:extLst>
      <p:ext uri="{BB962C8B-B14F-4D97-AF65-F5344CB8AC3E}">
        <p14:creationId xmlns:p14="http://schemas.microsoft.com/office/powerpoint/2010/main" val="3719239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0" i="0" kern="1200" dirty="0">
                <a:solidFill>
                  <a:schemeClr val="tx1"/>
                </a:solidFill>
                <a:effectLst/>
                <a:latin typeface="+mn-lt"/>
                <a:ea typeface="+mn-ea"/>
                <a:cs typeface="+mn-cs"/>
              </a:rPr>
              <a:t>Today’s session is designed as a first introduction to placements – to go over what a placement year is, why students choose to do one, and how you can start preparing early.</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This is not a session where we expect you to have everything figured out. You’re only at the end of first year. This is about helping you understand what’s coming next get a head start over the summer with some potential early opportunities.</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You’ll get much more detailed support in second year including talks in induction week, we will also have opportunities to speak with employers and students who’ve been on placement. Today is about laying the foundations and getting a head start over the summer.</a:t>
            </a:r>
          </a:p>
          <a:p>
            <a:pPr marL="0" marR="0" lvl="0" indent="0" algn="l" defTabSz="914400" rtl="0" eaLnBrk="1" fontAlgn="auto" latinLnBrk="0" hangingPunct="1">
              <a:lnSpc>
                <a:spcPct val="200000"/>
              </a:lnSpc>
              <a:spcBef>
                <a:spcPts val="0"/>
              </a:spcBef>
              <a:spcAft>
                <a:spcPts val="0"/>
              </a:spcAft>
              <a:buClrTx/>
              <a:buSzTx/>
              <a:buFont typeface="Arial" panose="020B0604020202020204" pitchFamily="34" charset="0"/>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2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While we’re running the session, please keep microphones off. If you have questions, use the chat where one of the team will be able to answer as we go or come back to them at the end.”</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42BBD2AA-7C5C-4166-A101-2BB874D6EADD}" type="slidenum">
              <a:rPr lang="en-GB" smtClean="0"/>
              <a:t>1</a:t>
            </a:fld>
            <a:endParaRPr lang="en-GB"/>
          </a:p>
        </p:txBody>
      </p:sp>
    </p:spTree>
    <p:extLst>
      <p:ext uri="{BB962C8B-B14F-4D97-AF65-F5344CB8AC3E}">
        <p14:creationId xmlns:p14="http://schemas.microsoft.com/office/powerpoint/2010/main" val="2468796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Most applications open in autumn of second year.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Encourage starting early with CVs and LinkedIn.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Internal process once placement is secured (approval, forms, assessment) are all supported by LUBS.</a:t>
            </a:r>
            <a:endParaRPr lang="en-GB" dirty="0"/>
          </a:p>
        </p:txBody>
      </p:sp>
      <p:sp>
        <p:nvSpPr>
          <p:cNvPr id="4" name="Slide Number Placeholder 3"/>
          <p:cNvSpPr>
            <a:spLocks noGrp="1"/>
          </p:cNvSpPr>
          <p:nvPr>
            <p:ph type="sldNum" sz="quarter" idx="5"/>
          </p:nvPr>
        </p:nvSpPr>
        <p:spPr/>
        <p:txBody>
          <a:bodyPr/>
          <a:lstStyle/>
          <a:p>
            <a:fld id="{42BBD2AA-7C5C-4166-A101-2BB874D6EADD}" type="slidenum">
              <a:rPr lang="en-GB" smtClean="0"/>
              <a:t>10</a:t>
            </a:fld>
            <a:endParaRPr lang="en-GB"/>
          </a:p>
        </p:txBody>
      </p:sp>
    </p:spTree>
    <p:extLst>
      <p:ext uri="{BB962C8B-B14F-4D97-AF65-F5344CB8AC3E}">
        <p14:creationId xmlns:p14="http://schemas.microsoft.com/office/powerpoint/2010/main" val="930726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0" i="0" kern="1200" dirty="0">
                <a:solidFill>
                  <a:schemeClr val="tx1"/>
                </a:solidFill>
                <a:effectLst/>
                <a:latin typeface="+mn-lt"/>
                <a:ea typeface="+mn-ea"/>
                <a:cs typeface="+mn-cs"/>
              </a:rPr>
              <a:t>A snapshot of the </a:t>
            </a:r>
            <a:r>
              <a:rPr lang="en-GB" sz="1200" b="1" i="0" kern="1200" dirty="0">
                <a:solidFill>
                  <a:schemeClr val="tx1"/>
                </a:solidFill>
                <a:effectLst/>
                <a:latin typeface="+mn-lt"/>
                <a:ea typeface="+mn-ea"/>
                <a:cs typeface="+mn-cs"/>
              </a:rPr>
              <a:t>range of organisations</a:t>
            </a:r>
            <a:r>
              <a:rPr lang="en-GB" sz="1200" b="0" i="0" kern="1200" dirty="0">
                <a:solidFill>
                  <a:schemeClr val="tx1"/>
                </a:solidFill>
                <a:effectLst/>
                <a:latin typeface="+mn-lt"/>
                <a:ea typeface="+mn-ea"/>
                <a:cs typeface="+mn-cs"/>
              </a:rPr>
              <a:t> LUBS students have worked with.</a:t>
            </a:r>
          </a:p>
          <a:p>
            <a:pPr fontAlgn="t"/>
            <a:r>
              <a:rPr lang="en-GB" sz="1200" b="0" i="0" kern="1200" dirty="0">
                <a:solidFill>
                  <a:schemeClr val="tx1"/>
                </a:solidFill>
                <a:effectLst/>
                <a:latin typeface="+mn-lt"/>
                <a:ea typeface="+mn-ea"/>
                <a:cs typeface="+mn-cs"/>
              </a:rPr>
              <a:t>You’ll see big names here, but it’s really important to say that </a:t>
            </a:r>
            <a:r>
              <a:rPr lang="en-GB" sz="1200" b="1" i="0" kern="1200" dirty="0">
                <a:solidFill>
                  <a:schemeClr val="tx1"/>
                </a:solidFill>
                <a:effectLst/>
                <a:latin typeface="+mn-lt"/>
                <a:ea typeface="+mn-ea"/>
                <a:cs typeface="+mn-cs"/>
              </a:rPr>
              <a:t>placements aren’t just with large, well‑known companies</a:t>
            </a:r>
            <a:r>
              <a:rPr lang="en-GB" sz="1200" b="0" i="0" kern="1200" dirty="0">
                <a:solidFill>
                  <a:schemeClr val="tx1"/>
                </a:solidFill>
                <a:effectLst/>
                <a:latin typeface="+mn-lt"/>
                <a:ea typeface="+mn-ea"/>
                <a:cs typeface="+mn-cs"/>
              </a:rPr>
              <a:t>.</a:t>
            </a:r>
            <a:endParaRPr lang="en-GB" sz="1200" b="0" i="0" kern="1200" dirty="0">
              <a:solidFill>
                <a:schemeClr val="tx1"/>
              </a:solidFill>
              <a:effectLst/>
              <a:latin typeface="+mn-lt"/>
              <a:ea typeface="Calibri"/>
              <a:cs typeface="Calibri"/>
            </a:endParaRPr>
          </a:p>
          <a:p>
            <a:pPr fontAlgn="t"/>
            <a:r>
              <a:rPr lang="en-GB" sz="1200" b="0" i="0" kern="1200" dirty="0">
                <a:solidFill>
                  <a:schemeClr val="tx1"/>
                </a:solidFill>
                <a:effectLst/>
                <a:latin typeface="+mn-lt"/>
                <a:ea typeface="+mn-ea"/>
                <a:cs typeface="+mn-cs"/>
              </a:rPr>
              <a:t>Many students have excellent experiences in </a:t>
            </a:r>
            <a:r>
              <a:rPr lang="en-GB" sz="1200" b="1" i="0" kern="1200" dirty="0">
                <a:solidFill>
                  <a:schemeClr val="tx1"/>
                </a:solidFill>
                <a:effectLst/>
                <a:latin typeface="+mn-lt"/>
                <a:ea typeface="+mn-ea"/>
                <a:cs typeface="+mn-cs"/>
              </a:rPr>
              <a:t>SMEs</a:t>
            </a:r>
            <a:r>
              <a:rPr lang="en-GB" sz="1200" b="0" i="0" kern="1200" dirty="0">
                <a:solidFill>
                  <a:schemeClr val="tx1"/>
                </a:solidFill>
                <a:effectLst/>
                <a:latin typeface="+mn-lt"/>
                <a:ea typeface="+mn-ea"/>
                <a:cs typeface="+mn-cs"/>
              </a:rPr>
              <a:t>.</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The spreadsheet linked shows a broader list, organised by degree, which can be really </a:t>
            </a:r>
            <a:r>
              <a:rPr lang="en-GB" sz="1200" b="1" i="0" kern="1200" dirty="0">
                <a:solidFill>
                  <a:schemeClr val="tx1"/>
                </a:solidFill>
                <a:effectLst/>
                <a:latin typeface="+mn-lt"/>
                <a:ea typeface="+mn-ea"/>
                <a:cs typeface="+mn-cs"/>
              </a:rPr>
              <a:t>useful for inspiration</a:t>
            </a:r>
            <a:r>
              <a:rPr lang="en-GB" sz="1200" b="0" i="0" kern="1200" dirty="0">
                <a:solidFill>
                  <a:schemeClr val="tx1"/>
                </a:solidFill>
                <a:effectLst/>
                <a:latin typeface="+mn-lt"/>
                <a:ea typeface="+mn-ea"/>
                <a:cs typeface="+mn-cs"/>
              </a:rPr>
              <a:t> - especially to see what students on your course have done before.</a:t>
            </a:r>
            <a:endParaRPr lang="en-GB" sz="1200" b="0" i="0" kern="1200" dirty="0">
              <a:solidFill>
                <a:schemeClr val="tx1"/>
              </a:solidFill>
              <a:effectLst/>
              <a:latin typeface="+mn-lt"/>
              <a:ea typeface="Calibri"/>
              <a:cs typeface="Calibri"/>
            </a:endParaRPr>
          </a:p>
        </p:txBody>
      </p:sp>
      <p:sp>
        <p:nvSpPr>
          <p:cNvPr id="4" name="Slide Number Placeholder 3"/>
          <p:cNvSpPr>
            <a:spLocks noGrp="1"/>
          </p:cNvSpPr>
          <p:nvPr>
            <p:ph type="sldNum" sz="quarter" idx="5"/>
          </p:nvPr>
        </p:nvSpPr>
        <p:spPr/>
        <p:txBody>
          <a:bodyPr/>
          <a:lstStyle/>
          <a:p>
            <a:fld id="{42BBD2AA-7C5C-4166-A101-2BB874D6EADD}" type="slidenum">
              <a:rPr lang="en-GB" smtClean="0"/>
              <a:t>11</a:t>
            </a:fld>
            <a:endParaRPr lang="en-GB"/>
          </a:p>
        </p:txBody>
      </p:sp>
    </p:spTree>
    <p:extLst>
      <p:ext uri="{BB962C8B-B14F-4D97-AF65-F5344CB8AC3E}">
        <p14:creationId xmlns:p14="http://schemas.microsoft.com/office/powerpoint/2010/main" val="1387101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4279F-46C8-C1E8-6BB5-679062EE3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DEAC4C-11D9-02C2-FF20-BC7A7E3065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C6DCF5-BA30-659E-296E-876070D5B0B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5A7193C-C42F-BA70-C743-E1D115E8E012}"/>
              </a:ext>
            </a:extLst>
          </p:cNvPr>
          <p:cNvSpPr>
            <a:spLocks noGrp="1"/>
          </p:cNvSpPr>
          <p:nvPr>
            <p:ph type="sldNum" sz="quarter" idx="5"/>
          </p:nvPr>
        </p:nvSpPr>
        <p:spPr/>
        <p:txBody>
          <a:bodyPr/>
          <a:lstStyle/>
          <a:p>
            <a:fld id="{42BBD2AA-7C5C-4166-A101-2BB874D6EADD}" type="slidenum">
              <a:rPr lang="en-GB" smtClean="0"/>
              <a:t>12</a:t>
            </a:fld>
            <a:endParaRPr lang="en-GB"/>
          </a:p>
        </p:txBody>
      </p:sp>
    </p:spTree>
    <p:extLst>
      <p:ext uri="{BB962C8B-B14F-4D97-AF65-F5344CB8AC3E}">
        <p14:creationId xmlns:p14="http://schemas.microsoft.com/office/powerpoint/2010/main" val="3388464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I’ll be running the placements hunt club every weds during term time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GB" b="1" baseline="0" dirty="0"/>
              <a:t>It is designed to offer extra help with your placement hunt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200" b="1" i="0" u="none" strike="noStrike" kern="0" cap="none" spc="0" normalizeH="0" baseline="0" noProof="0" dirty="0">
                <a:ln>
                  <a:noFill/>
                </a:ln>
                <a:solidFill>
                  <a:srgbClr val="FFFFFF"/>
                </a:solidFill>
                <a:effectLst/>
                <a:uLnTx/>
                <a:uFillTx/>
                <a:latin typeface="Arial"/>
              </a:rPr>
              <a:t>You can drop in or out as the need arises during your placement hunt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200" b="1" i="0" u="none" strike="noStrike" kern="0" cap="none" spc="0" normalizeH="0" baseline="0" noProof="0" dirty="0">
                <a:ln>
                  <a:noFill/>
                </a:ln>
                <a:solidFill>
                  <a:srgbClr val="FFFFFF"/>
                </a:solidFill>
                <a:effectLst/>
                <a:uLnTx/>
                <a:uFillTx/>
                <a:latin typeface="Arial"/>
              </a:rPr>
              <a:t>We go at the groups pace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200" b="1" i="0" u="none" strike="noStrike" kern="0" cap="none" spc="0" normalizeH="0" baseline="0" noProof="0" dirty="0">
                <a:ln>
                  <a:noFill/>
                </a:ln>
                <a:solidFill>
                  <a:srgbClr val="FFFFFF"/>
                </a:solidFill>
                <a:effectLst/>
                <a:uLnTx/>
                <a:uFillTx/>
                <a:latin typeface="Arial"/>
              </a:rPr>
              <a:t>The club will help you to identify opportunities and expand your shortlist now or ahead which helps if you have received rejections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200" b="1" i="0" u="none" strike="noStrike" kern="0" cap="none" spc="0" normalizeH="0" baseline="0" noProof="0" dirty="0">
                <a:ln>
                  <a:noFill/>
                </a:ln>
                <a:solidFill>
                  <a:srgbClr val="FFFFFF"/>
                </a:solidFill>
                <a:effectLst/>
                <a:uLnTx/>
                <a:uFillTx/>
                <a:latin typeface="Arial"/>
              </a:rPr>
              <a:t>You can also expand you network and knowledge of placements - as placement students and employers will hopefully input too</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200" b="1" i="0" u="none" strike="noStrike" kern="0" cap="none" spc="0" normalizeH="0" baseline="0" noProof="0" dirty="0">
                <a:ln>
                  <a:noFill/>
                </a:ln>
                <a:solidFill>
                  <a:srgbClr val="FFFFFF"/>
                </a:solidFill>
                <a:effectLst/>
                <a:uLnTx/>
                <a:uFillTx/>
                <a:latin typeface="Arial"/>
              </a:rPr>
              <a:t>Most of all I hope to help you increase your confidence and develop key skills that will help you to secure a placement opportunity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200" b="1" i="0" u="none" strike="noStrike" kern="0" cap="none" spc="0" normalizeH="0" baseline="0" noProof="0" dirty="0">
                <a:ln>
                  <a:noFill/>
                </a:ln>
                <a:solidFill>
                  <a:srgbClr val="FFFFFF"/>
                </a:solidFill>
                <a:effectLst/>
                <a:uLnTx/>
                <a:uFillTx/>
                <a:latin typeface="Arial"/>
              </a:rPr>
              <a:t>The club has a good 70-80% success rate amongst those students that regularly attend each week since it was set up over a decade ago!</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baseline="0" dirty="0"/>
          </a:p>
        </p:txBody>
      </p:sp>
      <p:sp>
        <p:nvSpPr>
          <p:cNvPr id="4" name="Slide Number Placeholder 3"/>
          <p:cNvSpPr>
            <a:spLocks noGrp="1"/>
          </p:cNvSpPr>
          <p:nvPr>
            <p:ph type="sldNum" sz="quarter" idx="10"/>
          </p:nvPr>
        </p:nvSpPr>
        <p:spPr/>
        <p:txBody>
          <a:bodyPr/>
          <a:lstStyle/>
          <a:p>
            <a:fld id="{FA801AB4-6809-4AA3-895A-EACB27467F45}"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557852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BBD2AA-7C5C-4166-A101-2BB874D6EADD}" type="slidenum">
              <a:rPr lang="en-GB" smtClean="0"/>
              <a:t>14</a:t>
            </a:fld>
            <a:endParaRPr lang="en-GB"/>
          </a:p>
        </p:txBody>
      </p:sp>
    </p:spTree>
    <p:extLst>
      <p:ext uri="{BB962C8B-B14F-4D97-AF65-F5344CB8AC3E}">
        <p14:creationId xmlns:p14="http://schemas.microsoft.com/office/powerpoint/2010/main" val="365584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Create a starter CV and LinkedIn profile early.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Use LinkedIn Learning for skill development.</a:t>
            </a:r>
          </a:p>
          <a:p>
            <a:pPr marL="628650" lvl="1" indent="-171450">
              <a:buFont typeface="Arial" panose="020B0604020202020204" pitchFamily="34" charset="0"/>
              <a:buChar char="•"/>
            </a:pPr>
            <a:r>
              <a:rPr lang="en-GB" sz="1200" b="0" i="0" kern="1200" dirty="0">
                <a:solidFill>
                  <a:schemeClr val="tx1"/>
                </a:solidFill>
                <a:effectLst/>
                <a:latin typeface="+mn-lt"/>
                <a:ea typeface="+mn-ea"/>
                <a:cs typeface="+mn-cs"/>
              </a:rPr>
              <a:t>New professional certifications from companies like </a:t>
            </a:r>
            <a:r>
              <a:rPr lang="en-US" sz="2800" b="1" dirty="0">
                <a:solidFill>
                  <a:schemeClr val="tx1">
                    <a:lumMod val="76000"/>
                    <a:lumOff val="24000"/>
                  </a:schemeClr>
                </a:solidFill>
                <a:latin typeface="Arial"/>
                <a:ea typeface="Calibri"/>
                <a:cs typeface="Calibri"/>
              </a:rPr>
              <a:t>Microsoft, Adobe, Atlassian, CIPD, Grammarly</a:t>
            </a:r>
            <a:r>
              <a:rPr lang="en-US" sz="2800" dirty="0">
                <a:solidFill>
                  <a:schemeClr val="tx1">
                    <a:lumMod val="76000"/>
                    <a:lumOff val="24000"/>
                  </a:schemeClr>
                </a:solidFill>
                <a:latin typeface="Arial"/>
                <a:ea typeface="Calibri"/>
                <a:cs typeface="Calibri"/>
              </a:rPr>
              <a:t>, and many more</a:t>
            </a:r>
            <a:endParaRPr lang="en-GB"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Recommend part‑time work, volunteering, societies - anything that builds experience.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Encourage exploring different industries through summer research.</a:t>
            </a:r>
          </a:p>
          <a:p>
            <a:endParaRPr lang="en-GB" dirty="0"/>
          </a:p>
        </p:txBody>
      </p:sp>
      <p:sp>
        <p:nvSpPr>
          <p:cNvPr id="4" name="Slide Number Placeholder 3"/>
          <p:cNvSpPr>
            <a:spLocks noGrp="1"/>
          </p:cNvSpPr>
          <p:nvPr>
            <p:ph type="sldNum" sz="quarter" idx="5"/>
          </p:nvPr>
        </p:nvSpPr>
        <p:spPr/>
        <p:txBody>
          <a:bodyPr/>
          <a:lstStyle/>
          <a:p>
            <a:fld id="{42BBD2AA-7C5C-4166-A101-2BB874D6EADD}" type="slidenum">
              <a:rPr lang="en-GB" smtClean="0"/>
              <a:t>15</a:t>
            </a:fld>
            <a:endParaRPr lang="en-GB"/>
          </a:p>
        </p:txBody>
      </p:sp>
    </p:spTree>
    <p:extLst>
      <p:ext uri="{BB962C8B-B14F-4D97-AF65-F5344CB8AC3E}">
        <p14:creationId xmlns:p14="http://schemas.microsoft.com/office/powerpoint/2010/main" val="1377429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BBD2AA-7C5C-4166-A101-2BB874D6EADD}" type="slidenum">
              <a:rPr lang="en-GB" smtClean="0"/>
              <a:t>16</a:t>
            </a:fld>
            <a:endParaRPr lang="en-GB"/>
          </a:p>
        </p:txBody>
      </p:sp>
    </p:spTree>
    <p:extLst>
      <p:ext uri="{BB962C8B-B14F-4D97-AF65-F5344CB8AC3E}">
        <p14:creationId xmlns:p14="http://schemas.microsoft.com/office/powerpoint/2010/main" val="1934085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BBD2AA-7C5C-4166-A101-2BB874D6EADD}" type="slidenum">
              <a:rPr lang="en-GB" smtClean="0"/>
              <a:t>17</a:t>
            </a:fld>
            <a:endParaRPr lang="en-GB"/>
          </a:p>
        </p:txBody>
      </p:sp>
    </p:spTree>
    <p:extLst>
      <p:ext uri="{BB962C8B-B14F-4D97-AF65-F5344CB8AC3E}">
        <p14:creationId xmlns:p14="http://schemas.microsoft.com/office/powerpoint/2010/main" val="3368566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BBD2AA-7C5C-4166-A101-2BB874D6EADD}" type="slidenum">
              <a:rPr lang="en-GB" smtClean="0"/>
              <a:t>18</a:t>
            </a:fld>
            <a:endParaRPr lang="en-GB"/>
          </a:p>
        </p:txBody>
      </p:sp>
    </p:spTree>
    <p:extLst>
      <p:ext uri="{BB962C8B-B14F-4D97-AF65-F5344CB8AC3E}">
        <p14:creationId xmlns:p14="http://schemas.microsoft.com/office/powerpoint/2010/main" val="3452463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BBD2AA-7C5C-4166-A101-2BB874D6EADD}" type="slidenum">
              <a:rPr lang="en-GB" smtClean="0"/>
              <a:t>19</a:t>
            </a:fld>
            <a:endParaRPr lang="en-GB"/>
          </a:p>
        </p:txBody>
      </p:sp>
    </p:spTree>
    <p:extLst>
      <p:ext uri="{BB962C8B-B14F-4D97-AF65-F5344CB8AC3E}">
        <p14:creationId xmlns:p14="http://schemas.microsoft.com/office/powerpoint/2010/main" val="81945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fld id="{42BBD2AA-7C5C-4166-A101-2BB874D6EADD}" type="slidenum">
              <a:rPr lang="en-GB" smtClean="0"/>
              <a:t>2</a:t>
            </a:fld>
            <a:endParaRPr lang="en-GB"/>
          </a:p>
        </p:txBody>
      </p:sp>
    </p:spTree>
    <p:extLst>
      <p:ext uri="{BB962C8B-B14F-4D97-AF65-F5344CB8AC3E}">
        <p14:creationId xmlns:p14="http://schemas.microsoft.com/office/powerpoint/2010/main" val="667280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BBD2AA-7C5C-4166-A101-2BB874D6EADD}" type="slidenum">
              <a:rPr lang="en-GB" smtClean="0"/>
              <a:t>20</a:t>
            </a:fld>
            <a:endParaRPr lang="en-GB"/>
          </a:p>
        </p:txBody>
      </p:sp>
    </p:spTree>
    <p:extLst>
      <p:ext uri="{BB962C8B-B14F-4D97-AF65-F5344CB8AC3E}">
        <p14:creationId xmlns:p14="http://schemas.microsoft.com/office/powerpoint/2010/main" val="2526375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0" i="0" kern="1200" dirty="0">
                <a:solidFill>
                  <a:schemeClr val="tx1"/>
                </a:solidFill>
                <a:effectLst/>
                <a:latin typeface="+mn-lt"/>
                <a:ea typeface="+mn-ea"/>
                <a:cs typeface="+mn-cs"/>
              </a:rPr>
              <a:t>We know placements can feel overwhelming at this stage, so please ask any questions - there’s no such thing as a silly one.</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If something comes to you later, you can always get in touch with the team</a:t>
            </a:r>
            <a:r>
              <a:rPr lang="en-GB" dirty="0"/>
              <a:t>, </a:t>
            </a:r>
            <a:r>
              <a:rPr lang="en-GB" sz="1200" b="0" i="0" kern="1200" dirty="0">
                <a:solidFill>
                  <a:schemeClr val="tx1"/>
                </a:solidFill>
                <a:effectLst/>
                <a:latin typeface="+mn-lt"/>
                <a:ea typeface="+mn-ea"/>
                <a:cs typeface="+mn-cs"/>
              </a:rPr>
              <a:t>book an appointment</a:t>
            </a:r>
            <a:r>
              <a:rPr lang="en-GB" dirty="0"/>
              <a:t> or drop into the LUBS Careers and Opportunities Hub</a:t>
            </a:r>
            <a:r>
              <a:rPr lang="en-GB" sz="1200" b="0" i="0" kern="1200" dirty="0">
                <a:solidFill>
                  <a:schemeClr val="tx1"/>
                </a:solidFill>
                <a:effectLst/>
                <a:latin typeface="+mn-lt"/>
                <a:ea typeface="+mn-ea"/>
                <a:cs typeface="+mn-cs"/>
              </a:rPr>
              <a:t>.</a:t>
            </a:r>
            <a:endParaRPr lang="en-GB" sz="1200" b="0" i="0" kern="1200" dirty="0">
              <a:solidFill>
                <a:schemeClr val="tx1"/>
              </a:solidFill>
              <a:effectLst/>
              <a:latin typeface="+mn-lt"/>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42BBD2AA-7C5C-4166-A101-2BB874D6EADD}" type="slidenum">
              <a:rPr lang="en-GB" smtClean="0"/>
              <a:t>21</a:t>
            </a:fld>
            <a:endParaRPr lang="en-GB"/>
          </a:p>
        </p:txBody>
      </p:sp>
    </p:spTree>
    <p:extLst>
      <p:ext uri="{BB962C8B-B14F-4D97-AF65-F5344CB8AC3E}">
        <p14:creationId xmlns:p14="http://schemas.microsoft.com/office/powerpoint/2010/main" val="312089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We are from the LUBS Employability and Opportunity Team, which is part of the wider Careers Service but focused specifically on Business School students.</a:t>
            </a:r>
          </a:p>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Emphasise that students do </a:t>
            </a:r>
            <a:r>
              <a:rPr lang="en-GB" sz="1200" b="0" i="1" kern="1200" dirty="0">
                <a:solidFill>
                  <a:schemeClr val="tx1"/>
                </a:solidFill>
                <a:effectLst/>
                <a:latin typeface="+mn-lt"/>
                <a:ea typeface="+mn-ea"/>
                <a:cs typeface="+mn-cs"/>
              </a:rPr>
              <a:t>not</a:t>
            </a:r>
            <a:r>
              <a:rPr lang="en-GB" sz="1200" b="0" i="0" kern="1200" dirty="0">
                <a:solidFill>
                  <a:schemeClr val="tx1"/>
                </a:solidFill>
                <a:effectLst/>
                <a:latin typeface="+mn-lt"/>
                <a:ea typeface="+mn-ea"/>
                <a:cs typeface="+mn-cs"/>
              </a:rPr>
              <a:t> need to figure things out alone. </a:t>
            </a:r>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2BBD2AA-7C5C-4166-A101-2BB874D6EADD}" type="slidenum">
              <a:rPr lang="en-GB" smtClean="0"/>
              <a:t>3</a:t>
            </a:fld>
            <a:endParaRPr lang="en-GB"/>
          </a:p>
        </p:txBody>
      </p:sp>
    </p:spTree>
    <p:extLst>
      <p:ext uri="{BB962C8B-B14F-4D97-AF65-F5344CB8AC3E}">
        <p14:creationId xmlns:p14="http://schemas.microsoft.com/office/powerpoint/2010/main" val="2917823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placement year, also called a Year in Industry, gives you the opportunity to work in a paid, full‑time, graduate‑level role for 9 to 12 months, and is available to any LUBS parented student.</a:t>
            </a:r>
          </a:p>
          <a:p>
            <a:endParaRPr lang="en-GB" dirty="0"/>
          </a:p>
          <a:p>
            <a:r>
              <a:rPr lang="en-GB" dirty="0"/>
              <a:t>These roles can be in the UK or overseas.</a:t>
            </a:r>
          </a:p>
          <a:p>
            <a:endParaRPr lang="en-GB" dirty="0"/>
          </a:p>
          <a:p>
            <a:r>
              <a:rPr lang="en-GB" dirty="0"/>
              <a:t>In terms of how it fits into your degree, you complete Years 1 and 2 as normal. You then go out on placement between Year 2 and your final year. </a:t>
            </a:r>
            <a:endParaRPr lang="en-GB" dirty="0">
              <a:ea typeface="Calibri"/>
              <a:cs typeface="Calibri"/>
            </a:endParaRPr>
          </a:p>
          <a:p>
            <a:endParaRPr lang="en-GB" dirty="0"/>
          </a:p>
          <a:p>
            <a:r>
              <a:rPr lang="en-GB" dirty="0"/>
              <a:t>Currently you will all be on your standard 3 year degree programmes, successfully completing a placement year as part of your degree will mean this changes to the 4-year variant. For example, BSc Management becomes BSc Management (Industrial).</a:t>
            </a:r>
          </a:p>
          <a:p>
            <a:endParaRPr lang="en-GB" dirty="0">
              <a:ea typeface="Calibri" panose="020F0502020204030204"/>
              <a:cs typeface="Calibri" panose="020F0502020204030204"/>
            </a:endParaRPr>
          </a:p>
          <a:p>
            <a:r>
              <a:rPr lang="en-GB" dirty="0"/>
              <a:t>The placement year is not a year out, and is an assessed part of your degree.</a:t>
            </a:r>
            <a:endParaRPr lang="en-GB" dirty="0">
              <a:ea typeface="Calibri" panose="020F0502020204030204"/>
              <a:cs typeface="Calibri" panose="020F0502020204030204"/>
            </a:endParaRPr>
          </a:p>
          <a:p>
            <a:endParaRPr lang="en-GB" dirty="0"/>
          </a:p>
          <a:p>
            <a:r>
              <a:rPr lang="en-GB" dirty="0"/>
              <a:t>During the placement year, you’re also enrolled on an associated placement module. This includes things like reflective assessments and employer engagement, and it means the University stays in touch with you and supports you throughout the year. </a:t>
            </a:r>
          </a:p>
        </p:txBody>
      </p:sp>
      <p:sp>
        <p:nvSpPr>
          <p:cNvPr id="4" name="Slide Number Placeholder 3"/>
          <p:cNvSpPr>
            <a:spLocks noGrp="1"/>
          </p:cNvSpPr>
          <p:nvPr>
            <p:ph type="sldNum" sz="quarter" idx="5"/>
          </p:nvPr>
        </p:nvSpPr>
        <p:spPr/>
        <p:txBody>
          <a:bodyPr/>
          <a:lstStyle/>
          <a:p>
            <a:fld id="{42BBD2AA-7C5C-4166-A101-2BB874D6EADD}" type="slidenum">
              <a:rPr lang="en-GB" smtClean="0"/>
              <a:t>4</a:t>
            </a:fld>
            <a:endParaRPr lang="en-GB"/>
          </a:p>
        </p:txBody>
      </p:sp>
    </p:spTree>
    <p:extLst>
      <p:ext uri="{BB962C8B-B14F-4D97-AF65-F5344CB8AC3E}">
        <p14:creationId xmlns:p14="http://schemas.microsoft.com/office/powerpoint/2010/main" val="1534087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0" i="0" kern="1200" dirty="0">
                <a:solidFill>
                  <a:schemeClr val="tx1"/>
                </a:solidFill>
                <a:effectLst/>
                <a:latin typeface="+mn-lt"/>
                <a:ea typeface="+mn-ea"/>
                <a:cs typeface="+mn-cs"/>
              </a:rPr>
              <a:t>This slide covers the basic eligibility and requirements, and again, this is just an overview.</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Placements are normally completed with one employer and typically last between 9 and 12 months. Some students choose to complete 13–14‑month placements, which span both summers around the traditional academic year.</a:t>
            </a:r>
          </a:p>
          <a:p>
            <a:pPr fontAlgn="t"/>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While there are alternative ways to meet the 9‑month minimum requirement, we don’t usually recommend these, as they can be more difficult to manage. Any variation would need prior approval.</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Placements can be completed either in the UK or overseas, provided you are legally able to work in that country.</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All placements must be paid at least the National Minimum Wage. In practice, many employers pay above this, and in some cases salaries can be quite competitive. Unpaid or low‑paid roles, such as some charitable positions, may be considered on a case‑by‑case basis, but this is rare and we would normally expect employers to meet minimum wage requirements.</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The role itself must be graduate‑level, meaning it should involve real responsibility. Such as managing people or projects, so that you’re gaining meaningful experience that supports your development.</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From an academic perspective, there’s no minimum grade requirement set by LUBS, although some employers may have their own criteria. Getting over 60 is always a good target. </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You must also be academically eligible to progress onto placement. </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If anything is unclear, or you find a role and are not sure if it meets the criteria then please get in touch with our team. We are here to support at all stages of the journey.</a:t>
            </a:r>
          </a:p>
          <a:p>
            <a:pPr marL="171450" indent="-171450" fontAlgn="t">
              <a:buFont typeface="Arial" panose="020B0604020202020204" pitchFamily="34" charset="0"/>
              <a:buChar cha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2BBD2AA-7C5C-4166-A101-2BB874D6EADD}" type="slidenum">
              <a:rPr lang="en-GB" smtClean="0"/>
              <a:t>5</a:t>
            </a:fld>
            <a:endParaRPr lang="en-GB"/>
          </a:p>
        </p:txBody>
      </p:sp>
    </p:spTree>
    <p:extLst>
      <p:ext uri="{BB962C8B-B14F-4D97-AF65-F5344CB8AC3E}">
        <p14:creationId xmlns:p14="http://schemas.microsoft.com/office/powerpoint/2010/main" val="943450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lot of variety in a potential placement year and that’s a good thing.</a:t>
            </a:r>
          </a:p>
          <a:p>
            <a:endParaRPr lang="en-GB" dirty="0"/>
          </a:p>
          <a:p>
            <a:pPr fontAlgn="t"/>
            <a:r>
              <a:rPr lang="en-GB" sz="1200" b="0" i="0" kern="1200" dirty="0">
                <a:solidFill>
                  <a:schemeClr val="tx1"/>
                </a:solidFill>
                <a:effectLst/>
                <a:latin typeface="+mn-lt"/>
                <a:ea typeface="+mn-ea"/>
                <a:cs typeface="+mn-cs"/>
              </a:rPr>
              <a:t>Many placements are now hybrid, meaning you might spend some days in the office and some working from home.</a:t>
            </a:r>
            <a:endParaRPr lang="en-GB" sz="1200" b="0" i="0" kern="1200" dirty="0">
              <a:solidFill>
                <a:schemeClr val="tx1"/>
              </a:solidFill>
              <a:effectLst/>
              <a:latin typeface="+mn-lt"/>
              <a:ea typeface="Calibri"/>
              <a:cs typeface="Calibri"/>
            </a:endParaRPr>
          </a:p>
          <a:p>
            <a:pPr fontAlgn="t"/>
            <a:r>
              <a:rPr lang="en-GB" sz="1200" b="0" i="0" kern="1200" dirty="0">
                <a:solidFill>
                  <a:schemeClr val="tx1"/>
                </a:solidFill>
                <a:effectLst/>
                <a:latin typeface="+mn-lt"/>
                <a:ea typeface="+mn-ea"/>
                <a:cs typeface="+mn-cs"/>
              </a:rPr>
              <a:t>Some roles are still fully in‑person, where you’re based at the employer’s workplace full‑time, which can be great for learning quickly and building relationships.</a:t>
            </a:r>
          </a:p>
          <a:p>
            <a:pPr fontAlgn="t"/>
            <a:r>
              <a:rPr lang="en-GB" sz="1200" b="0" i="0" kern="1200" dirty="0">
                <a:solidFill>
                  <a:schemeClr val="tx1"/>
                </a:solidFill>
                <a:effectLst/>
                <a:latin typeface="+mn-lt"/>
                <a:ea typeface="+mn-ea"/>
                <a:cs typeface="+mn-cs"/>
              </a:rPr>
              <a:t>Fully remote roles do exist, but they’re less common, especially for placement students, because employers know how valuable it is to be around colleagues while you’re learning.</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In terms of role styles, some placements are fixed roles. That means you stay in one main job area for the whole year, really building depth and confidence in that role.</a:t>
            </a:r>
            <a:br>
              <a:rPr lang="en-GB" sz="1200" b="0" i="0" kern="1200" dirty="0">
                <a:effectLst/>
                <a:cs typeface="+mn-lt"/>
              </a:rPr>
            </a:br>
            <a:r>
              <a:rPr lang="en-GB" sz="1200" b="0" i="0" kern="1200" dirty="0">
                <a:solidFill>
                  <a:schemeClr val="tx1"/>
                </a:solidFill>
                <a:effectLst/>
                <a:latin typeface="+mn-lt"/>
                <a:ea typeface="+mn-ea"/>
                <a:cs typeface="+mn-cs"/>
              </a:rPr>
              <a:t>Other placements are rotational programmes, where you move across different teams during the year, usually two or three rotations, so you get a broader view of how an organisation works and can figure out what you enjoy most.</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No matter which type of placement you do, placement years are very much about real work. You’re not just observing, you’ll be contributing to real projects, shadowing colleagues, collaborating with different teams, and often taking responsibility for your own tasks or projects.</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The key thing to remember is that there isn’t one ‘perfect’ placement. What matters most is finding something that helps you build skills, confidence, and experience that you can take back into your final year and beyond.</a:t>
            </a:r>
            <a:endParaRPr lang="en-GB" dirty="0"/>
          </a:p>
        </p:txBody>
      </p:sp>
      <p:sp>
        <p:nvSpPr>
          <p:cNvPr id="4" name="Slide Number Placeholder 3"/>
          <p:cNvSpPr>
            <a:spLocks noGrp="1"/>
          </p:cNvSpPr>
          <p:nvPr>
            <p:ph type="sldNum" sz="quarter" idx="5"/>
          </p:nvPr>
        </p:nvSpPr>
        <p:spPr/>
        <p:txBody>
          <a:bodyPr/>
          <a:lstStyle/>
          <a:p>
            <a:fld id="{42BBD2AA-7C5C-4166-A101-2BB874D6EADD}" type="slidenum">
              <a:rPr lang="en-GB" smtClean="0"/>
              <a:t>6</a:t>
            </a:fld>
            <a:endParaRPr lang="en-GB"/>
          </a:p>
        </p:txBody>
      </p:sp>
    </p:spTree>
    <p:extLst>
      <p:ext uri="{BB962C8B-B14F-4D97-AF65-F5344CB8AC3E}">
        <p14:creationId xmlns:p14="http://schemas.microsoft.com/office/powerpoint/2010/main" val="4153783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2BBD2AA-7C5C-4166-A101-2BB874D6EADD}" type="slidenum">
              <a:rPr lang="en-GB" smtClean="0"/>
              <a:t>7</a:t>
            </a:fld>
            <a:endParaRPr lang="en-GB"/>
          </a:p>
        </p:txBody>
      </p:sp>
    </p:spTree>
    <p:extLst>
      <p:ext uri="{BB962C8B-B14F-4D97-AF65-F5344CB8AC3E}">
        <p14:creationId xmlns:p14="http://schemas.microsoft.com/office/powerpoint/2010/main" val="1947890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Important caveat:</a:t>
            </a:r>
            <a:r>
              <a:rPr lang="en-GB" sz="1200" b="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All funding, fees, and financial support schemes are </a:t>
            </a:r>
            <a:r>
              <a:rPr lang="en-GB" sz="1200" b="1" i="0" kern="1200" dirty="0">
                <a:solidFill>
                  <a:schemeClr val="tx1"/>
                </a:solidFill>
                <a:effectLst/>
                <a:latin typeface="+mn-lt"/>
                <a:ea typeface="+mn-ea"/>
                <a:cs typeface="+mn-cs"/>
              </a:rPr>
              <a:t>subject to change each year</a:t>
            </a:r>
            <a:r>
              <a:rPr lang="en-GB" sz="1200" b="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Our team </a:t>
            </a:r>
            <a:r>
              <a:rPr lang="en-GB" sz="1200" b="1" i="0" kern="1200" dirty="0">
                <a:solidFill>
                  <a:schemeClr val="tx1"/>
                </a:solidFill>
                <a:effectLst/>
                <a:latin typeface="+mn-lt"/>
                <a:ea typeface="+mn-ea"/>
                <a:cs typeface="+mn-cs"/>
              </a:rPr>
              <a:t>does not advise on funding</a:t>
            </a:r>
            <a:r>
              <a:rPr lang="en-GB" sz="1200" b="0" i="0" kern="1200" dirty="0">
                <a:solidFill>
                  <a:schemeClr val="tx1"/>
                </a:solidFill>
                <a:effectLst/>
                <a:latin typeface="+mn-lt"/>
                <a:ea typeface="+mn-ea"/>
                <a:cs typeface="+mn-cs"/>
              </a:rPr>
              <a:t>, make decisions about funding, or influence tuition fee levels or eligibility.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For any funding‑related queries, students should always contact the </a:t>
            </a:r>
            <a:r>
              <a:rPr lang="en-GB" sz="1200" b="1" i="0" kern="1200" dirty="0">
                <a:solidFill>
                  <a:schemeClr val="tx1"/>
                </a:solidFill>
                <a:effectLst/>
                <a:latin typeface="+mn-lt"/>
                <a:ea typeface="+mn-ea"/>
                <a:cs typeface="+mn-cs"/>
              </a:rPr>
              <a:t>Placement Funding Team</a:t>
            </a:r>
            <a:r>
              <a:rPr lang="en-GB" sz="1200" b="0" i="0" kern="1200" dirty="0">
                <a:solidFill>
                  <a:schemeClr val="tx1"/>
                </a:solidFill>
                <a:effectLst/>
                <a:latin typeface="+mn-lt"/>
                <a:ea typeface="+mn-ea"/>
                <a:cs typeface="+mn-cs"/>
              </a:rPr>
              <a:t> at </a:t>
            </a:r>
            <a:r>
              <a:rPr lang="en-GB" sz="1200" b="1" i="0" kern="1200" dirty="0">
                <a:solidFill>
                  <a:schemeClr val="tx1"/>
                </a:solidFill>
                <a:effectLst/>
                <a:latin typeface="+mn-lt"/>
                <a:ea typeface="+mn-ea"/>
                <a:cs typeface="+mn-cs"/>
              </a:rPr>
              <a:t>placementfunding@leeds.ac.uk</a:t>
            </a:r>
            <a:r>
              <a:rPr lang="en-GB" sz="1200" b="0" i="0" kern="1200" dirty="0">
                <a:solidFill>
                  <a:schemeClr val="tx1"/>
                </a:solidFill>
                <a:effectLst/>
                <a:latin typeface="+mn-lt"/>
                <a:ea typeface="+mn-ea"/>
                <a:cs typeface="+mn-cs"/>
              </a:rPr>
              <a:t>.</a:t>
            </a:r>
          </a:p>
          <a:p>
            <a:endParaRPr lang="en-GB" dirty="0"/>
          </a:p>
          <a:p>
            <a:pPr fontAlgn="t"/>
            <a:r>
              <a:rPr lang="en-GB" sz="1200" b="1" i="0" kern="1200" dirty="0">
                <a:solidFill>
                  <a:schemeClr val="tx1"/>
                </a:solidFill>
                <a:effectLst/>
                <a:latin typeface="+mn-lt"/>
                <a:ea typeface="+mn-ea"/>
                <a:cs typeface="+mn-cs"/>
              </a:rPr>
              <a:t>Reduced tuition fee during placement year</a:t>
            </a:r>
            <a:endParaRPr lang="en-GB" sz="1200" b="0" i="0" kern="1200" dirty="0">
              <a:solidFill>
                <a:schemeClr val="tx1"/>
              </a:solidFill>
              <a:effectLst/>
              <a:latin typeface="+mn-lt"/>
              <a:ea typeface="+mn-ea"/>
              <a:cs typeface="+mn-cs"/>
            </a:endParaRPr>
          </a:p>
          <a:p>
            <a:pPr marL="171450" indent="-171450" fontAlgn="t">
              <a:buFont typeface="Arial" panose="020B0604020202020204" pitchFamily="34" charset="0"/>
              <a:buChar char="•"/>
            </a:pPr>
            <a:r>
              <a:rPr lang="en-GB" sz="1200" b="0" i="0" kern="1200" dirty="0">
                <a:solidFill>
                  <a:schemeClr val="tx1"/>
                </a:solidFill>
                <a:effectLst/>
                <a:latin typeface="+mn-lt"/>
                <a:ea typeface="+mn-ea"/>
                <a:cs typeface="+mn-cs"/>
              </a:rPr>
              <a:t>Remain enrolled and are still supported academically.</a:t>
            </a:r>
          </a:p>
          <a:p>
            <a:pPr marL="171450" indent="-171450" fontAlgn="t">
              <a:buFont typeface="Arial" panose="020B0604020202020204" pitchFamily="34" charset="0"/>
              <a:buChar char="•"/>
            </a:pPr>
            <a:r>
              <a:rPr lang="en-GB" sz="1200" b="0" i="0" kern="1200" dirty="0">
                <a:solidFill>
                  <a:schemeClr val="tx1"/>
                </a:solidFill>
                <a:effectLst/>
                <a:latin typeface="+mn-lt"/>
                <a:ea typeface="+mn-ea"/>
                <a:cs typeface="+mn-cs"/>
              </a:rPr>
              <a:t>Check the university links for the </a:t>
            </a:r>
            <a:r>
              <a:rPr lang="en-GB" sz="1200" b="0" i="1" kern="1200" dirty="0">
                <a:solidFill>
                  <a:schemeClr val="tx1"/>
                </a:solidFill>
                <a:effectLst/>
                <a:latin typeface="+mn-lt"/>
                <a:ea typeface="+mn-ea"/>
                <a:cs typeface="+mn-cs"/>
              </a:rPr>
              <a:t>most up‑to‑date</a:t>
            </a:r>
            <a:r>
              <a:rPr lang="en-GB" sz="1200" b="0" i="0" kern="1200" dirty="0">
                <a:solidFill>
                  <a:schemeClr val="tx1"/>
                </a:solidFill>
                <a:effectLst/>
                <a:latin typeface="+mn-lt"/>
                <a:ea typeface="+mn-ea"/>
                <a:cs typeface="+mn-cs"/>
              </a:rPr>
              <a:t> information.</a:t>
            </a:r>
          </a:p>
          <a:p>
            <a:endParaRPr lang="en-GB" dirty="0"/>
          </a:p>
          <a:p>
            <a:endParaRPr lang="en-GB" dirty="0"/>
          </a:p>
        </p:txBody>
      </p:sp>
      <p:sp>
        <p:nvSpPr>
          <p:cNvPr id="4" name="Slide Number Placeholder 3"/>
          <p:cNvSpPr>
            <a:spLocks noGrp="1"/>
          </p:cNvSpPr>
          <p:nvPr>
            <p:ph type="sldNum" sz="quarter" idx="5"/>
          </p:nvPr>
        </p:nvSpPr>
        <p:spPr/>
        <p:txBody>
          <a:bodyPr/>
          <a:lstStyle/>
          <a:p>
            <a:fld id="{42BBD2AA-7C5C-4166-A101-2BB874D6EADD}" type="slidenum">
              <a:rPr lang="en-GB" smtClean="0"/>
              <a:t>8</a:t>
            </a:fld>
            <a:endParaRPr lang="en-GB"/>
          </a:p>
        </p:txBody>
      </p:sp>
    </p:spTree>
    <p:extLst>
      <p:ext uri="{BB962C8B-B14F-4D97-AF65-F5344CB8AC3E}">
        <p14:creationId xmlns:p14="http://schemas.microsoft.com/office/powerpoint/2010/main" val="4191288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4619F-ADF6-C6AA-8CA6-01FC04D906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CC8816-5D47-A17D-40F4-AF20A2A36D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AD9C4E-5325-B5C9-99FB-3FA264CE8EC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A0863EC-4F47-BB5A-C32B-D0810D608ED3}"/>
              </a:ext>
            </a:extLst>
          </p:cNvPr>
          <p:cNvSpPr>
            <a:spLocks noGrp="1"/>
          </p:cNvSpPr>
          <p:nvPr>
            <p:ph type="sldNum" sz="quarter" idx="5"/>
          </p:nvPr>
        </p:nvSpPr>
        <p:spPr/>
        <p:txBody>
          <a:bodyPr/>
          <a:lstStyle/>
          <a:p>
            <a:fld id="{42BBD2AA-7C5C-4166-A101-2BB874D6EADD}" type="slidenum">
              <a:rPr lang="en-GB" smtClean="0"/>
              <a:t>9</a:t>
            </a:fld>
            <a:endParaRPr lang="en-GB"/>
          </a:p>
        </p:txBody>
      </p:sp>
    </p:spTree>
    <p:extLst>
      <p:ext uri="{BB962C8B-B14F-4D97-AF65-F5344CB8AC3E}">
        <p14:creationId xmlns:p14="http://schemas.microsoft.com/office/powerpoint/2010/main" val="705577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8463C-608D-13B5-1D2F-79AF21D7231E}"/>
              </a:ext>
            </a:extLst>
          </p:cNvPr>
          <p:cNvSpPr>
            <a:spLocks noGrp="1"/>
          </p:cNvSpPr>
          <p:nvPr>
            <p:ph type="ctrTitle"/>
          </p:nvPr>
        </p:nvSpPr>
        <p:spPr>
          <a:xfrm>
            <a:off x="434975" y="1600200"/>
            <a:ext cx="5864225" cy="3035298"/>
          </a:xfrm>
        </p:spPr>
        <p:txBody>
          <a:bodyPr anchor="b">
            <a:normAutofit/>
          </a:bodyPr>
          <a:lstStyle>
            <a:lvl1pPr algn="l">
              <a:lnSpc>
                <a:spcPct val="95000"/>
              </a:lnSpc>
              <a:defRPr sz="5400"/>
            </a:lvl1pPr>
          </a:lstStyle>
          <a:p>
            <a:r>
              <a:rPr lang="en-US"/>
              <a:t>Click to edit Master title style</a:t>
            </a:r>
            <a:endParaRPr lang="en-GB"/>
          </a:p>
        </p:txBody>
      </p:sp>
      <p:sp>
        <p:nvSpPr>
          <p:cNvPr id="3" name="Subtitle 2">
            <a:extLst>
              <a:ext uri="{FF2B5EF4-FFF2-40B4-BE49-F238E27FC236}">
                <a16:creationId xmlns:a16="http://schemas.microsoft.com/office/drawing/2014/main" id="{564946EB-A0AB-A529-4A80-84180658CB1A}"/>
              </a:ext>
            </a:extLst>
          </p:cNvPr>
          <p:cNvSpPr>
            <a:spLocks noGrp="1"/>
          </p:cNvSpPr>
          <p:nvPr>
            <p:ph type="subTitle" idx="1"/>
          </p:nvPr>
        </p:nvSpPr>
        <p:spPr>
          <a:xfrm>
            <a:off x="434975" y="5257800"/>
            <a:ext cx="5864225" cy="7148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Rectangle 8">
            <a:extLst>
              <a:ext uri="{FF2B5EF4-FFF2-40B4-BE49-F238E27FC236}">
                <a16:creationId xmlns:a16="http://schemas.microsoft.com/office/drawing/2014/main" id="{1AA8658B-489D-937F-E54E-8F8370640434}"/>
              </a:ext>
            </a:extLst>
          </p:cNvPr>
          <p:cNvSpPr/>
          <p:nvPr userDrawn="1"/>
        </p:nvSpPr>
        <p:spPr>
          <a:xfrm>
            <a:off x="474659" y="4996987"/>
            <a:ext cx="379415" cy="9571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15B8D312-1B6D-671B-7A71-D91E3145B9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4976" y="419101"/>
            <a:ext cx="1244599" cy="937958"/>
          </a:xfrm>
          <a:prstGeom prst="rect">
            <a:avLst/>
          </a:prstGeom>
        </p:spPr>
      </p:pic>
      <p:sp>
        <p:nvSpPr>
          <p:cNvPr id="19" name="Picture Placeholder 18">
            <a:extLst>
              <a:ext uri="{FF2B5EF4-FFF2-40B4-BE49-F238E27FC236}">
                <a16:creationId xmlns:a16="http://schemas.microsoft.com/office/drawing/2014/main" id="{11738E2F-CBAE-3B37-7538-8103A37B65B2}"/>
              </a:ext>
            </a:extLst>
          </p:cNvPr>
          <p:cNvSpPr>
            <a:spLocks noGrp="1"/>
          </p:cNvSpPr>
          <p:nvPr>
            <p:ph type="pic" sz="quarter" idx="13"/>
          </p:nvPr>
        </p:nvSpPr>
        <p:spPr>
          <a:xfrm>
            <a:off x="6735759" y="0"/>
            <a:ext cx="5445126" cy="6858000"/>
          </a:xfrm>
          <a:custGeom>
            <a:avLst/>
            <a:gdLst>
              <a:gd name="connsiteX0" fmla="*/ 845572 w 5445126"/>
              <a:gd name="connsiteY0" fmla="*/ 0 h 6858000"/>
              <a:gd name="connsiteX1" fmla="*/ 5445126 w 5445126"/>
              <a:gd name="connsiteY1" fmla="*/ 0 h 6858000"/>
              <a:gd name="connsiteX2" fmla="*/ 5445126 w 5445126"/>
              <a:gd name="connsiteY2" fmla="*/ 6858000 h 6858000"/>
              <a:gd name="connsiteX3" fmla="*/ 806416 w 5445126"/>
              <a:gd name="connsiteY3" fmla="*/ 6858000 h 6858000"/>
              <a:gd name="connsiteX4" fmla="*/ 722120 w 5445126"/>
              <a:gd name="connsiteY4" fmla="*/ 6693952 h 6858000"/>
              <a:gd name="connsiteX5" fmla="*/ 0 w 5445126"/>
              <a:gd name="connsiteY5" fmla="*/ 3467100 h 6858000"/>
              <a:gd name="connsiteX6" fmla="*/ 722120 w 5445126"/>
              <a:gd name="connsiteY6" fmla="*/ 2402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5126" h="6858000">
                <a:moveTo>
                  <a:pt x="845572" y="0"/>
                </a:moveTo>
                <a:lnTo>
                  <a:pt x="5445126" y="0"/>
                </a:lnTo>
                <a:lnTo>
                  <a:pt x="5445126" y="6858000"/>
                </a:lnTo>
                <a:lnTo>
                  <a:pt x="806416" y="6858000"/>
                </a:lnTo>
                <a:lnTo>
                  <a:pt x="722120" y="6693952"/>
                </a:lnTo>
                <a:cubicBezTo>
                  <a:pt x="263881" y="5753053"/>
                  <a:pt x="0" y="4648524"/>
                  <a:pt x="0" y="3467100"/>
                </a:cubicBezTo>
                <a:cubicBezTo>
                  <a:pt x="0" y="2285677"/>
                  <a:pt x="263881" y="1181147"/>
                  <a:pt x="722120" y="240248"/>
                </a:cubicBezTo>
                <a:close/>
              </a:path>
            </a:pathLst>
          </a:custGeom>
        </p:spPr>
        <p:txBody>
          <a:bodyPr wrap="square">
            <a:noAutofit/>
          </a:bodyPr>
          <a:lstStyle/>
          <a:p>
            <a:r>
              <a:rPr lang="en-US"/>
              <a:t>Click icon to add picture</a:t>
            </a:r>
            <a:endParaRPr lang="en-GB"/>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809C6E06-F71D-709E-3534-DD95061EC31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35429" y="6108447"/>
            <a:ext cx="2735943" cy="355244"/>
          </a:xfrm>
          <a:prstGeom prst="rect">
            <a:avLst/>
          </a:prstGeom>
        </p:spPr>
      </p:pic>
    </p:spTree>
    <p:extLst>
      <p:ext uri="{BB962C8B-B14F-4D97-AF65-F5344CB8AC3E}">
        <p14:creationId xmlns:p14="http://schemas.microsoft.com/office/powerpoint/2010/main" val="357743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Image Coll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6BA5-ACCD-78BC-DF0C-B41A599640DB}"/>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4266DE9A-93DF-EBDE-4E30-66F6FE91DE84}"/>
              </a:ext>
            </a:extLst>
          </p:cNvPr>
          <p:cNvSpPr>
            <a:spLocks noGrp="1"/>
          </p:cNvSpPr>
          <p:nvPr>
            <p:ph type="dt" sz="half" idx="10"/>
          </p:nvPr>
        </p:nvSpPr>
        <p:spPr/>
        <p:txBody>
          <a:bodyPr/>
          <a:lstStyle/>
          <a:p>
            <a:fld id="{1FB90C74-8ABF-4022-9A3F-6BE74D63C285}" type="datetime1">
              <a:rPr lang="en-GB" smtClean="0"/>
              <a:t>30/04/2026</a:t>
            </a:fld>
            <a:endParaRPr lang="en-GB"/>
          </a:p>
        </p:txBody>
      </p:sp>
      <p:sp>
        <p:nvSpPr>
          <p:cNvPr id="5" name="Footer Placeholder 4">
            <a:extLst>
              <a:ext uri="{FF2B5EF4-FFF2-40B4-BE49-F238E27FC236}">
                <a16:creationId xmlns:a16="http://schemas.microsoft.com/office/drawing/2014/main" id="{2902B8C3-A8D1-A2E0-78F1-586746B4AB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CB66AF-962C-362C-6D69-1B22304F8B7A}"/>
              </a:ext>
            </a:extLst>
          </p:cNvPr>
          <p:cNvSpPr>
            <a:spLocks noGrp="1"/>
          </p:cNvSpPr>
          <p:nvPr>
            <p:ph type="sldNum" sz="quarter" idx="12"/>
          </p:nvPr>
        </p:nvSpPr>
        <p:spPr/>
        <p:txBody>
          <a:bodyPr/>
          <a:lstStyle/>
          <a:p>
            <a:fld id="{C60B6CEB-00FD-4EF2-810E-E0CF7536FD01}" type="slidenum">
              <a:rPr lang="en-GB" smtClean="0"/>
              <a:t>‹#›</a:t>
            </a:fld>
            <a:endParaRPr lang="en-GB"/>
          </a:p>
        </p:txBody>
      </p:sp>
      <p:sp>
        <p:nvSpPr>
          <p:cNvPr id="10" name="Picture Placeholder 9">
            <a:extLst>
              <a:ext uri="{FF2B5EF4-FFF2-40B4-BE49-F238E27FC236}">
                <a16:creationId xmlns:a16="http://schemas.microsoft.com/office/drawing/2014/main" id="{7006D512-91C1-D8FA-ED3B-4C82A09F307E}"/>
              </a:ext>
            </a:extLst>
          </p:cNvPr>
          <p:cNvSpPr>
            <a:spLocks noGrp="1"/>
          </p:cNvSpPr>
          <p:nvPr>
            <p:ph type="pic" sz="quarter" idx="13"/>
          </p:nvPr>
        </p:nvSpPr>
        <p:spPr>
          <a:xfrm>
            <a:off x="447675" y="1393370"/>
            <a:ext cx="5016954" cy="3991429"/>
          </a:xfrm>
        </p:spPr>
        <p:txBody>
          <a:bodyPr/>
          <a:lstStyle/>
          <a:p>
            <a:r>
              <a:rPr lang="en-US"/>
              <a:t>Click icon to add picture</a:t>
            </a:r>
            <a:endParaRPr lang="en-GB"/>
          </a:p>
        </p:txBody>
      </p:sp>
      <p:sp>
        <p:nvSpPr>
          <p:cNvPr id="3" name="Picture Placeholder 9">
            <a:extLst>
              <a:ext uri="{FF2B5EF4-FFF2-40B4-BE49-F238E27FC236}">
                <a16:creationId xmlns:a16="http://schemas.microsoft.com/office/drawing/2014/main" id="{486F43C2-3273-D354-BEDB-C6BCEC54A189}"/>
              </a:ext>
            </a:extLst>
          </p:cNvPr>
          <p:cNvSpPr>
            <a:spLocks noGrp="1"/>
          </p:cNvSpPr>
          <p:nvPr>
            <p:ph type="pic" sz="quarter" idx="14"/>
          </p:nvPr>
        </p:nvSpPr>
        <p:spPr>
          <a:xfrm>
            <a:off x="9252857" y="1393370"/>
            <a:ext cx="2503712" cy="3991429"/>
          </a:xfrm>
        </p:spPr>
        <p:txBody>
          <a:bodyPr/>
          <a:lstStyle/>
          <a:p>
            <a:r>
              <a:rPr lang="en-US"/>
              <a:t>Click icon to add picture</a:t>
            </a:r>
            <a:endParaRPr lang="en-GB"/>
          </a:p>
        </p:txBody>
      </p:sp>
      <p:sp>
        <p:nvSpPr>
          <p:cNvPr id="7" name="Picture Placeholder 9">
            <a:extLst>
              <a:ext uri="{FF2B5EF4-FFF2-40B4-BE49-F238E27FC236}">
                <a16:creationId xmlns:a16="http://schemas.microsoft.com/office/drawing/2014/main" id="{A89D1DE5-ED87-FB07-B88B-3F385C65513C}"/>
              </a:ext>
            </a:extLst>
          </p:cNvPr>
          <p:cNvSpPr>
            <a:spLocks noGrp="1"/>
          </p:cNvSpPr>
          <p:nvPr>
            <p:ph type="pic" sz="quarter" idx="15"/>
          </p:nvPr>
        </p:nvSpPr>
        <p:spPr>
          <a:xfrm>
            <a:off x="5464629" y="1393371"/>
            <a:ext cx="3788228" cy="1980000"/>
          </a:xfrm>
        </p:spPr>
        <p:txBody>
          <a:bodyPr/>
          <a:lstStyle/>
          <a:p>
            <a:r>
              <a:rPr lang="en-US"/>
              <a:t>Click icon to add picture</a:t>
            </a:r>
            <a:endParaRPr lang="en-GB"/>
          </a:p>
        </p:txBody>
      </p:sp>
      <p:sp>
        <p:nvSpPr>
          <p:cNvPr id="9" name="Picture Placeholder 9">
            <a:extLst>
              <a:ext uri="{FF2B5EF4-FFF2-40B4-BE49-F238E27FC236}">
                <a16:creationId xmlns:a16="http://schemas.microsoft.com/office/drawing/2014/main" id="{BE07CABC-88A5-50D6-42D3-4A28744077DD}"/>
              </a:ext>
            </a:extLst>
          </p:cNvPr>
          <p:cNvSpPr>
            <a:spLocks noGrp="1"/>
          </p:cNvSpPr>
          <p:nvPr>
            <p:ph type="pic" sz="quarter" idx="16"/>
          </p:nvPr>
        </p:nvSpPr>
        <p:spPr>
          <a:xfrm>
            <a:off x="5464629" y="3373372"/>
            <a:ext cx="3788228" cy="2011428"/>
          </a:xfrm>
        </p:spPr>
        <p:txBody>
          <a:bodyPr/>
          <a:lstStyle/>
          <a:p>
            <a:r>
              <a:rPr lang="en-US"/>
              <a:t>Click icon to add picture</a:t>
            </a:r>
            <a:endParaRPr lang="en-GB"/>
          </a:p>
        </p:txBody>
      </p:sp>
    </p:spTree>
    <p:extLst>
      <p:ext uri="{BB962C8B-B14F-4D97-AF65-F5344CB8AC3E}">
        <p14:creationId xmlns:p14="http://schemas.microsoft.com/office/powerpoint/2010/main" val="177967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ote Fixed Image">
    <p:spTree>
      <p:nvGrpSpPr>
        <p:cNvPr id="1" name=""/>
        <p:cNvGrpSpPr/>
        <p:nvPr/>
      </p:nvGrpSpPr>
      <p:grpSpPr>
        <a:xfrm>
          <a:off x="0" y="0"/>
          <a:ext cx="0" cy="0"/>
          <a:chOff x="0" y="0"/>
          <a:chExt cx="0" cy="0"/>
        </a:xfrm>
      </p:grpSpPr>
      <p:pic>
        <p:nvPicPr>
          <p:cNvPr id="12" name="Picture 11" descr="A wave crashing on a beach&#10;&#10;Description automatically generated">
            <a:extLst>
              <a:ext uri="{FF2B5EF4-FFF2-40B4-BE49-F238E27FC236}">
                <a16:creationId xmlns:a16="http://schemas.microsoft.com/office/drawing/2014/main" id="{D2F61D10-1A7F-21C1-1513-6FA7EE655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14" name="Rectangle">
            <a:extLst>
              <a:ext uri="{FF2B5EF4-FFF2-40B4-BE49-F238E27FC236}">
                <a16:creationId xmlns:a16="http://schemas.microsoft.com/office/drawing/2014/main" id="{53F0A574-CEDF-5065-2420-F7F2E07645B3}"/>
              </a:ext>
            </a:extLst>
          </p:cNvPr>
          <p:cNvSpPr/>
          <p:nvPr userDrawn="1"/>
        </p:nvSpPr>
        <p:spPr>
          <a:xfrm>
            <a:off x="0" y="-1"/>
            <a:ext cx="12192000" cy="6857999"/>
          </a:xfrm>
          <a:prstGeom prst="rect">
            <a:avLst/>
          </a:prstGeom>
          <a:solidFill>
            <a:srgbClr val="000000">
              <a:alpha val="34540"/>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 name="Date Placeholder 2">
            <a:extLst>
              <a:ext uri="{FF2B5EF4-FFF2-40B4-BE49-F238E27FC236}">
                <a16:creationId xmlns:a16="http://schemas.microsoft.com/office/drawing/2014/main" id="{B6D9CDD7-D871-4062-9F33-9631D438A622}"/>
              </a:ext>
            </a:extLst>
          </p:cNvPr>
          <p:cNvSpPr>
            <a:spLocks noGrp="1"/>
          </p:cNvSpPr>
          <p:nvPr>
            <p:ph type="dt" sz="half" idx="10"/>
          </p:nvPr>
        </p:nvSpPr>
        <p:spPr/>
        <p:txBody>
          <a:bodyPr/>
          <a:lstStyle>
            <a:lvl1pPr>
              <a:defRPr>
                <a:solidFill>
                  <a:schemeClr val="bg1"/>
                </a:solidFill>
              </a:defRPr>
            </a:lvl1pPr>
          </a:lstStyle>
          <a:p>
            <a:fld id="{907131BD-7614-41BE-98C2-7CD524E03E9C}" type="datetime1">
              <a:rPr lang="en-GB" smtClean="0"/>
              <a:pPr/>
              <a:t>30/04/2026</a:t>
            </a:fld>
            <a:endParaRPr lang="en-GB"/>
          </a:p>
        </p:txBody>
      </p:sp>
      <p:sp>
        <p:nvSpPr>
          <p:cNvPr id="4" name="Footer Placeholder 3">
            <a:extLst>
              <a:ext uri="{FF2B5EF4-FFF2-40B4-BE49-F238E27FC236}">
                <a16:creationId xmlns:a16="http://schemas.microsoft.com/office/drawing/2014/main" id="{7C1B0984-C56D-DE36-1FB5-616E94892EE9}"/>
              </a:ext>
            </a:extLst>
          </p:cNvPr>
          <p:cNvSpPr>
            <a:spLocks noGrp="1"/>
          </p:cNvSpPr>
          <p:nvPr>
            <p:ph type="ftr" sz="quarter" idx="11"/>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FFD55FE7-C572-71F7-2947-60385DBB741C}"/>
              </a:ext>
            </a:extLst>
          </p:cNvPr>
          <p:cNvSpPr>
            <a:spLocks noGrp="1"/>
          </p:cNvSpPr>
          <p:nvPr>
            <p:ph type="sldNum" sz="quarter" idx="12"/>
          </p:nvPr>
        </p:nvSpPr>
        <p:spPr/>
        <p:txBody>
          <a:bodyPr/>
          <a:lstStyle>
            <a:lvl1pPr>
              <a:defRPr>
                <a:solidFill>
                  <a:schemeClr val="bg1"/>
                </a:solidFill>
              </a:defRPr>
            </a:lvl1pPr>
          </a:lstStyle>
          <a:p>
            <a:fld id="{C60B6CEB-00FD-4EF2-810E-E0CF7536FD01}" type="slidenum">
              <a:rPr lang="en-GB" smtClean="0"/>
              <a:pPr/>
              <a:t>‹#›</a:t>
            </a:fld>
            <a:endParaRPr lang="en-GB"/>
          </a:p>
        </p:txBody>
      </p:sp>
      <p:sp>
        <p:nvSpPr>
          <p:cNvPr id="8" name="Rectangle 7">
            <a:extLst>
              <a:ext uri="{FF2B5EF4-FFF2-40B4-BE49-F238E27FC236}">
                <a16:creationId xmlns:a16="http://schemas.microsoft.com/office/drawing/2014/main" id="{19F6351E-3A82-9CFB-06AB-36E83335D808}"/>
              </a:ext>
            </a:extLst>
          </p:cNvPr>
          <p:cNvSpPr/>
          <p:nvPr userDrawn="1"/>
        </p:nvSpPr>
        <p:spPr>
          <a:xfrm>
            <a:off x="4219327" y="1985287"/>
            <a:ext cx="379415" cy="9571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09CFBA38-5B9F-3EDE-9D60-BCF4017EAF7C}"/>
              </a:ext>
            </a:extLst>
          </p:cNvPr>
          <p:cNvSpPr>
            <a:spLocks noGrp="1"/>
          </p:cNvSpPr>
          <p:nvPr>
            <p:ph type="body" sz="quarter" idx="13"/>
          </p:nvPr>
        </p:nvSpPr>
        <p:spPr>
          <a:xfrm>
            <a:off x="4231369" y="2526167"/>
            <a:ext cx="5979431" cy="3659269"/>
          </a:xfrm>
        </p:spPr>
        <p:txBody>
          <a:bodyPr>
            <a:normAutofit/>
          </a:bodyPr>
          <a:lstStyle>
            <a:lvl1pPr marL="0" indent="0">
              <a:buNone/>
              <a:defRPr sz="3200">
                <a:solidFill>
                  <a:schemeClr val="bg1"/>
                </a:solidFill>
                <a:latin typeface="Georgia" panose="02040502050405020303" pitchFamily="18" charset="0"/>
              </a:defRPr>
            </a:lvl1pPr>
            <a:lvl2pPr marL="268288" indent="-268288">
              <a:defRPr sz="3200">
                <a:solidFill>
                  <a:schemeClr val="bg1"/>
                </a:solidFill>
                <a:latin typeface="Georgia" panose="02040502050405020303" pitchFamily="18" charset="0"/>
              </a:defRPr>
            </a:lvl2pPr>
          </a:lstStyle>
          <a:p>
            <a:pPr lvl="0"/>
            <a:r>
              <a:rPr lang="en-US"/>
              <a:t>Click to edit Master text styles</a:t>
            </a:r>
          </a:p>
          <a:p>
            <a:pPr lvl="1"/>
            <a:r>
              <a:rPr lang="en-US"/>
              <a:t>Second level</a:t>
            </a:r>
          </a:p>
        </p:txBody>
      </p:sp>
      <p:pic>
        <p:nvPicPr>
          <p:cNvPr id="15" name="Graphic 14">
            <a:extLst>
              <a:ext uri="{FF2B5EF4-FFF2-40B4-BE49-F238E27FC236}">
                <a16:creationId xmlns:a16="http://schemas.microsoft.com/office/drawing/2014/main" id="{49DD4260-B196-50FA-A5D7-D6D3283EB670}"/>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4027" y="6016145"/>
            <a:ext cx="802800" cy="605009"/>
          </a:xfrm>
          <a:prstGeom prst="rect">
            <a:avLst/>
          </a:prstGeom>
        </p:spPr>
      </p:pic>
      <p:pic>
        <p:nvPicPr>
          <p:cNvPr id="16" name="Graphic 15">
            <a:extLst>
              <a:ext uri="{FF2B5EF4-FFF2-40B4-BE49-F238E27FC236}">
                <a16:creationId xmlns:a16="http://schemas.microsoft.com/office/drawing/2014/main" id="{3054717B-4678-59CB-F205-8807B9932BDD}"/>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385426" y="6234535"/>
            <a:ext cx="1374786" cy="391017"/>
          </a:xfrm>
          <a:prstGeom prst="rect">
            <a:avLst/>
          </a:prstGeom>
        </p:spPr>
      </p:pic>
    </p:spTree>
    <p:extLst>
      <p:ext uri="{BB962C8B-B14F-4D97-AF65-F5344CB8AC3E}">
        <p14:creationId xmlns:p14="http://schemas.microsoft.com/office/powerpoint/2010/main" val="201123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e User Image">
    <p:bg>
      <p:bgPr>
        <a:solidFill>
          <a:schemeClr val="accent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6D9CDD7-D871-4062-9F33-9631D438A622}"/>
              </a:ext>
            </a:extLst>
          </p:cNvPr>
          <p:cNvSpPr>
            <a:spLocks noGrp="1"/>
          </p:cNvSpPr>
          <p:nvPr>
            <p:ph type="dt" sz="half" idx="10"/>
          </p:nvPr>
        </p:nvSpPr>
        <p:spPr/>
        <p:txBody>
          <a:bodyPr/>
          <a:lstStyle>
            <a:lvl1pPr>
              <a:defRPr>
                <a:solidFill>
                  <a:schemeClr val="bg1"/>
                </a:solidFill>
              </a:defRPr>
            </a:lvl1pPr>
          </a:lstStyle>
          <a:p>
            <a:fld id="{907131BD-7614-41BE-98C2-7CD524E03E9C}" type="datetime1">
              <a:rPr lang="en-GB" smtClean="0"/>
              <a:pPr/>
              <a:t>30/04/2026</a:t>
            </a:fld>
            <a:endParaRPr lang="en-GB"/>
          </a:p>
        </p:txBody>
      </p:sp>
      <p:sp>
        <p:nvSpPr>
          <p:cNvPr id="4" name="Footer Placeholder 3">
            <a:extLst>
              <a:ext uri="{FF2B5EF4-FFF2-40B4-BE49-F238E27FC236}">
                <a16:creationId xmlns:a16="http://schemas.microsoft.com/office/drawing/2014/main" id="{7C1B0984-C56D-DE36-1FB5-616E94892EE9}"/>
              </a:ext>
            </a:extLst>
          </p:cNvPr>
          <p:cNvSpPr>
            <a:spLocks noGrp="1"/>
          </p:cNvSpPr>
          <p:nvPr>
            <p:ph type="ftr" sz="quarter" idx="11"/>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FFD55FE7-C572-71F7-2947-60385DBB741C}"/>
              </a:ext>
            </a:extLst>
          </p:cNvPr>
          <p:cNvSpPr>
            <a:spLocks noGrp="1"/>
          </p:cNvSpPr>
          <p:nvPr>
            <p:ph type="sldNum" sz="quarter" idx="12"/>
          </p:nvPr>
        </p:nvSpPr>
        <p:spPr/>
        <p:txBody>
          <a:bodyPr/>
          <a:lstStyle>
            <a:lvl1pPr>
              <a:defRPr>
                <a:solidFill>
                  <a:schemeClr val="bg1"/>
                </a:solidFill>
              </a:defRPr>
            </a:lvl1pPr>
          </a:lstStyle>
          <a:p>
            <a:fld id="{C60B6CEB-00FD-4EF2-810E-E0CF7536FD01}" type="slidenum">
              <a:rPr lang="en-GB" smtClean="0"/>
              <a:pPr/>
              <a:t>‹#›</a:t>
            </a:fld>
            <a:endParaRPr lang="en-GB"/>
          </a:p>
        </p:txBody>
      </p:sp>
      <p:sp>
        <p:nvSpPr>
          <p:cNvPr id="10" name="Text Placeholder 9">
            <a:extLst>
              <a:ext uri="{FF2B5EF4-FFF2-40B4-BE49-F238E27FC236}">
                <a16:creationId xmlns:a16="http://schemas.microsoft.com/office/drawing/2014/main" id="{09CFBA38-5B9F-3EDE-9D60-BCF4017EAF7C}"/>
              </a:ext>
            </a:extLst>
          </p:cNvPr>
          <p:cNvSpPr>
            <a:spLocks noGrp="1"/>
          </p:cNvSpPr>
          <p:nvPr>
            <p:ph type="body" sz="quarter" idx="13"/>
          </p:nvPr>
        </p:nvSpPr>
        <p:spPr>
          <a:xfrm>
            <a:off x="4231369" y="2526167"/>
            <a:ext cx="5979431" cy="3659269"/>
          </a:xfrm>
        </p:spPr>
        <p:txBody>
          <a:bodyPr>
            <a:normAutofit/>
          </a:bodyPr>
          <a:lstStyle>
            <a:lvl1pPr marL="0" indent="0">
              <a:buNone/>
              <a:defRPr sz="3200">
                <a:solidFill>
                  <a:schemeClr val="bg1"/>
                </a:solidFill>
                <a:latin typeface="Georgia" panose="02040502050405020303" pitchFamily="18" charset="0"/>
              </a:defRPr>
            </a:lvl1pPr>
            <a:lvl2pPr marL="268288" indent="-268288">
              <a:defRPr sz="3200">
                <a:solidFill>
                  <a:schemeClr val="bg1"/>
                </a:solidFill>
                <a:latin typeface="Georgia" panose="02040502050405020303" pitchFamily="18" charset="0"/>
              </a:defRPr>
            </a:lvl2pPr>
          </a:lstStyle>
          <a:p>
            <a:pPr lvl="0"/>
            <a:r>
              <a:rPr lang="en-US"/>
              <a:t>Click to edit Master text styles</a:t>
            </a:r>
          </a:p>
          <a:p>
            <a:pPr lvl="1"/>
            <a:r>
              <a:rPr lang="en-US"/>
              <a:t>Second level</a:t>
            </a:r>
          </a:p>
        </p:txBody>
      </p:sp>
      <p:sp>
        <p:nvSpPr>
          <p:cNvPr id="6" name="Picture Placeholder 5">
            <a:extLst>
              <a:ext uri="{FF2B5EF4-FFF2-40B4-BE49-F238E27FC236}">
                <a16:creationId xmlns:a16="http://schemas.microsoft.com/office/drawing/2014/main" id="{0EF690A2-FCD7-B47D-720B-A21D3339038A}"/>
              </a:ext>
            </a:extLst>
          </p:cNvPr>
          <p:cNvSpPr>
            <a:spLocks noGrp="1"/>
          </p:cNvSpPr>
          <p:nvPr>
            <p:ph type="pic" sz="quarter" idx="14" hasCustomPrompt="1"/>
          </p:nvPr>
        </p:nvSpPr>
        <p:spPr>
          <a:xfrm>
            <a:off x="0" y="0"/>
            <a:ext cx="12192000" cy="6858000"/>
          </a:xfrm>
        </p:spPr>
        <p:txBody>
          <a:bodyPr/>
          <a:lstStyle>
            <a:lvl1pPr>
              <a:defRPr/>
            </a:lvl1pPr>
          </a:lstStyle>
          <a:p>
            <a:r>
              <a:rPr lang="en-GB"/>
              <a:t>Click icon to insert image then ‘Right-Click’ and choose ‘Send to Back’</a:t>
            </a:r>
          </a:p>
        </p:txBody>
      </p:sp>
    </p:spTree>
    <p:extLst>
      <p:ext uri="{BB962C8B-B14F-4D97-AF65-F5344CB8AC3E}">
        <p14:creationId xmlns:p14="http://schemas.microsoft.com/office/powerpoint/2010/main" val="217424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D99EDC64-EE17-3E29-EA9A-DA115CF0E4D6}"/>
              </a:ext>
            </a:extLst>
          </p:cNvPr>
          <p:cNvSpPr/>
          <p:nvPr userDrawn="1"/>
        </p:nvSpPr>
        <p:spPr>
          <a:xfrm>
            <a:off x="0" y="0"/>
            <a:ext cx="6953838" cy="6858000"/>
          </a:xfrm>
          <a:custGeom>
            <a:avLst/>
            <a:gdLst>
              <a:gd name="connsiteX0" fmla="*/ 0 w 6953838"/>
              <a:gd name="connsiteY0" fmla="*/ 0 h 6858000"/>
              <a:gd name="connsiteX1" fmla="*/ 5304760 w 6953838"/>
              <a:gd name="connsiteY1" fmla="*/ 0 h 6858000"/>
              <a:gd name="connsiteX2" fmla="*/ 5355558 w 6953838"/>
              <a:gd name="connsiteY2" fmla="*/ 39919 h 6858000"/>
              <a:gd name="connsiteX3" fmla="*/ 6953838 w 6953838"/>
              <a:gd name="connsiteY3" fmla="*/ 3429000 h 6858000"/>
              <a:gd name="connsiteX4" fmla="*/ 5355558 w 6953838"/>
              <a:gd name="connsiteY4" fmla="*/ 6818081 h 6858000"/>
              <a:gd name="connsiteX5" fmla="*/ 5304760 w 6953838"/>
              <a:gd name="connsiteY5" fmla="*/ 6858000 h 6858000"/>
              <a:gd name="connsiteX6" fmla="*/ 0 w 69538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838" h="6858000">
                <a:moveTo>
                  <a:pt x="0" y="0"/>
                </a:moveTo>
                <a:lnTo>
                  <a:pt x="5304760" y="0"/>
                </a:lnTo>
                <a:lnTo>
                  <a:pt x="5355558" y="39919"/>
                </a:lnTo>
                <a:cubicBezTo>
                  <a:pt x="6331668" y="845477"/>
                  <a:pt x="6953838" y="2064580"/>
                  <a:pt x="6953838" y="3429000"/>
                </a:cubicBezTo>
                <a:cubicBezTo>
                  <a:pt x="6953838" y="4793420"/>
                  <a:pt x="6331668" y="6012524"/>
                  <a:pt x="5355558" y="6818081"/>
                </a:cubicBezTo>
                <a:lnTo>
                  <a:pt x="5304760" y="6858000"/>
                </a:lnTo>
                <a:lnTo>
                  <a:pt x="0" y="685800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81BB5429-34E4-8E5D-1949-CEB83100CBA2}"/>
              </a:ext>
            </a:extLst>
          </p:cNvPr>
          <p:cNvSpPr>
            <a:spLocks noGrp="1"/>
          </p:cNvSpPr>
          <p:nvPr>
            <p:ph type="title"/>
          </p:nvPr>
        </p:nvSpPr>
        <p:spPr>
          <a:xfrm>
            <a:off x="457728" y="864065"/>
            <a:ext cx="5980244" cy="3773704"/>
          </a:xfrm>
        </p:spPr>
        <p:txBody>
          <a:bodyPr anchor="b">
            <a:normAutofit/>
          </a:bodyPr>
          <a:lstStyle>
            <a:lvl1pPr>
              <a:lnSpc>
                <a:spcPct val="95000"/>
              </a:lnSpc>
              <a:defRPr sz="56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EB8DF0-CDA0-569E-535B-A0198DEFD42D}"/>
              </a:ext>
            </a:extLst>
          </p:cNvPr>
          <p:cNvSpPr>
            <a:spLocks noGrp="1"/>
          </p:cNvSpPr>
          <p:nvPr>
            <p:ph type="body" idx="1"/>
          </p:nvPr>
        </p:nvSpPr>
        <p:spPr>
          <a:xfrm>
            <a:off x="474659" y="5263292"/>
            <a:ext cx="5963313" cy="605009"/>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F6A223-2303-ABEE-72F0-D348E0D1DC87}"/>
              </a:ext>
            </a:extLst>
          </p:cNvPr>
          <p:cNvSpPr>
            <a:spLocks noGrp="1"/>
          </p:cNvSpPr>
          <p:nvPr>
            <p:ph type="dt" sz="half" idx="10"/>
          </p:nvPr>
        </p:nvSpPr>
        <p:spPr/>
        <p:txBody>
          <a:bodyPr/>
          <a:lstStyle>
            <a:lvl1pPr>
              <a:defRPr>
                <a:solidFill>
                  <a:schemeClr val="bg1"/>
                </a:solidFill>
              </a:defRPr>
            </a:lvl1pPr>
          </a:lstStyle>
          <a:p>
            <a:fld id="{3CF145CA-E648-4308-9706-B445679F6EA5}" type="datetime1">
              <a:rPr lang="en-GB" smtClean="0"/>
              <a:pPr/>
              <a:t>30/04/2026</a:t>
            </a:fld>
            <a:endParaRPr lang="en-GB"/>
          </a:p>
        </p:txBody>
      </p:sp>
      <p:sp>
        <p:nvSpPr>
          <p:cNvPr id="5" name="Footer Placeholder 4">
            <a:extLst>
              <a:ext uri="{FF2B5EF4-FFF2-40B4-BE49-F238E27FC236}">
                <a16:creationId xmlns:a16="http://schemas.microsoft.com/office/drawing/2014/main" id="{A58D5019-E2C6-2493-E6C3-BF8DF4A8F25C}"/>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6931BE32-52A6-E742-A117-0F8943692B2B}"/>
              </a:ext>
            </a:extLst>
          </p:cNvPr>
          <p:cNvSpPr>
            <a:spLocks noGrp="1"/>
          </p:cNvSpPr>
          <p:nvPr>
            <p:ph type="sldNum" sz="quarter" idx="12"/>
          </p:nvPr>
        </p:nvSpPr>
        <p:spPr/>
        <p:txBody>
          <a:bodyPr/>
          <a:lstStyle>
            <a:lvl1pPr>
              <a:defRPr>
                <a:solidFill>
                  <a:schemeClr val="bg1"/>
                </a:solidFill>
              </a:defRPr>
            </a:lvl1pPr>
          </a:lstStyle>
          <a:p>
            <a:fld id="{C60B6CEB-00FD-4EF2-810E-E0CF7536FD01}" type="slidenum">
              <a:rPr lang="en-GB" smtClean="0"/>
              <a:pPr/>
              <a:t>‹#›</a:t>
            </a:fld>
            <a:endParaRPr lang="en-GB"/>
          </a:p>
        </p:txBody>
      </p:sp>
      <p:pic>
        <p:nvPicPr>
          <p:cNvPr id="9" name="Graphic 8">
            <a:extLst>
              <a:ext uri="{FF2B5EF4-FFF2-40B4-BE49-F238E27FC236}">
                <a16:creationId xmlns:a16="http://schemas.microsoft.com/office/drawing/2014/main" id="{283B8DE8-BD97-25E2-ACC1-FDFAC7854B2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4027" y="6016145"/>
            <a:ext cx="802800" cy="605009"/>
          </a:xfrm>
          <a:prstGeom prst="rect">
            <a:avLst/>
          </a:prstGeom>
        </p:spPr>
      </p:pic>
      <p:sp>
        <p:nvSpPr>
          <p:cNvPr id="11" name="Rectangle 10">
            <a:extLst>
              <a:ext uri="{FF2B5EF4-FFF2-40B4-BE49-F238E27FC236}">
                <a16:creationId xmlns:a16="http://schemas.microsoft.com/office/drawing/2014/main" id="{13735537-FE06-9756-73C4-1DB67E3A804C}"/>
              </a:ext>
            </a:extLst>
          </p:cNvPr>
          <p:cNvSpPr/>
          <p:nvPr userDrawn="1"/>
        </p:nvSpPr>
        <p:spPr>
          <a:xfrm>
            <a:off x="474659" y="4996987"/>
            <a:ext cx="379415" cy="957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2" name="Graphic 11">
            <a:extLst>
              <a:ext uri="{FF2B5EF4-FFF2-40B4-BE49-F238E27FC236}">
                <a16:creationId xmlns:a16="http://schemas.microsoft.com/office/drawing/2014/main" id="{17593BC9-EA93-1CCF-9419-591F5D7D7FF8}"/>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85426" y="6234535"/>
            <a:ext cx="1374786" cy="391017"/>
          </a:xfrm>
          <a:prstGeom prst="rect">
            <a:avLst/>
          </a:prstGeom>
        </p:spPr>
      </p:pic>
    </p:spTree>
    <p:extLst>
      <p:ext uri="{BB962C8B-B14F-4D97-AF65-F5344CB8AC3E}">
        <p14:creationId xmlns:p14="http://schemas.microsoft.com/office/powerpoint/2010/main" val="126074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v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B5429-34E4-8E5D-1949-CEB83100CBA2}"/>
              </a:ext>
            </a:extLst>
          </p:cNvPr>
          <p:cNvSpPr>
            <a:spLocks noGrp="1"/>
          </p:cNvSpPr>
          <p:nvPr>
            <p:ph type="title"/>
          </p:nvPr>
        </p:nvSpPr>
        <p:spPr>
          <a:xfrm>
            <a:off x="457728" y="864065"/>
            <a:ext cx="9753072" cy="3773704"/>
          </a:xfrm>
        </p:spPr>
        <p:txBody>
          <a:bodyPr anchor="b">
            <a:normAutofit/>
          </a:bodyPr>
          <a:lstStyle>
            <a:lvl1pPr>
              <a:lnSpc>
                <a:spcPct val="95000"/>
              </a:lnSpc>
              <a:defRPr sz="56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EB8DF0-CDA0-569E-535B-A0198DEFD42D}"/>
              </a:ext>
            </a:extLst>
          </p:cNvPr>
          <p:cNvSpPr>
            <a:spLocks noGrp="1"/>
          </p:cNvSpPr>
          <p:nvPr>
            <p:ph type="body" idx="1"/>
          </p:nvPr>
        </p:nvSpPr>
        <p:spPr>
          <a:xfrm>
            <a:off x="474659" y="5263292"/>
            <a:ext cx="9725460" cy="605009"/>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F6A223-2303-ABEE-72F0-D348E0D1DC87}"/>
              </a:ext>
            </a:extLst>
          </p:cNvPr>
          <p:cNvSpPr>
            <a:spLocks noGrp="1"/>
          </p:cNvSpPr>
          <p:nvPr>
            <p:ph type="dt" sz="half" idx="10"/>
          </p:nvPr>
        </p:nvSpPr>
        <p:spPr/>
        <p:txBody>
          <a:bodyPr/>
          <a:lstStyle>
            <a:lvl1pPr>
              <a:defRPr>
                <a:solidFill>
                  <a:schemeClr val="bg1"/>
                </a:solidFill>
              </a:defRPr>
            </a:lvl1pPr>
          </a:lstStyle>
          <a:p>
            <a:fld id="{3CF145CA-E648-4308-9706-B445679F6EA5}" type="datetime1">
              <a:rPr lang="en-GB" smtClean="0"/>
              <a:pPr/>
              <a:t>30/04/2026</a:t>
            </a:fld>
            <a:endParaRPr lang="en-GB"/>
          </a:p>
        </p:txBody>
      </p:sp>
      <p:sp>
        <p:nvSpPr>
          <p:cNvPr id="5" name="Footer Placeholder 4">
            <a:extLst>
              <a:ext uri="{FF2B5EF4-FFF2-40B4-BE49-F238E27FC236}">
                <a16:creationId xmlns:a16="http://schemas.microsoft.com/office/drawing/2014/main" id="{A58D5019-E2C6-2493-E6C3-BF8DF4A8F25C}"/>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6931BE32-52A6-E742-A117-0F8943692B2B}"/>
              </a:ext>
            </a:extLst>
          </p:cNvPr>
          <p:cNvSpPr>
            <a:spLocks noGrp="1"/>
          </p:cNvSpPr>
          <p:nvPr>
            <p:ph type="sldNum" sz="quarter" idx="12"/>
          </p:nvPr>
        </p:nvSpPr>
        <p:spPr/>
        <p:txBody>
          <a:bodyPr/>
          <a:lstStyle>
            <a:lvl1pPr>
              <a:defRPr>
                <a:solidFill>
                  <a:schemeClr val="bg1"/>
                </a:solidFill>
              </a:defRPr>
            </a:lvl1pPr>
          </a:lstStyle>
          <a:p>
            <a:fld id="{C60B6CEB-00FD-4EF2-810E-E0CF7536FD01}" type="slidenum">
              <a:rPr lang="en-GB" smtClean="0"/>
              <a:pPr/>
              <a:t>‹#›</a:t>
            </a:fld>
            <a:endParaRPr lang="en-GB"/>
          </a:p>
        </p:txBody>
      </p:sp>
      <p:pic>
        <p:nvPicPr>
          <p:cNvPr id="9" name="Graphic 8">
            <a:extLst>
              <a:ext uri="{FF2B5EF4-FFF2-40B4-BE49-F238E27FC236}">
                <a16:creationId xmlns:a16="http://schemas.microsoft.com/office/drawing/2014/main" id="{283B8DE8-BD97-25E2-ACC1-FDFAC7854B2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4027" y="6016145"/>
            <a:ext cx="802800" cy="605009"/>
          </a:xfrm>
          <a:prstGeom prst="rect">
            <a:avLst/>
          </a:prstGeom>
        </p:spPr>
      </p:pic>
      <p:sp>
        <p:nvSpPr>
          <p:cNvPr id="11" name="Rectangle 10">
            <a:extLst>
              <a:ext uri="{FF2B5EF4-FFF2-40B4-BE49-F238E27FC236}">
                <a16:creationId xmlns:a16="http://schemas.microsoft.com/office/drawing/2014/main" id="{13735537-FE06-9756-73C4-1DB67E3A804C}"/>
              </a:ext>
            </a:extLst>
          </p:cNvPr>
          <p:cNvSpPr/>
          <p:nvPr userDrawn="1"/>
        </p:nvSpPr>
        <p:spPr>
          <a:xfrm>
            <a:off x="474659" y="4996987"/>
            <a:ext cx="379415" cy="957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2" name="Graphic 11">
            <a:extLst>
              <a:ext uri="{FF2B5EF4-FFF2-40B4-BE49-F238E27FC236}">
                <a16:creationId xmlns:a16="http://schemas.microsoft.com/office/drawing/2014/main" id="{17593BC9-EA93-1CCF-9419-591F5D7D7FF8}"/>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85426" y="6234535"/>
            <a:ext cx="1374786" cy="391017"/>
          </a:xfrm>
          <a:prstGeom prst="rect">
            <a:avLst/>
          </a:prstGeom>
        </p:spPr>
      </p:pic>
    </p:spTree>
    <p:extLst>
      <p:ext uri="{BB962C8B-B14F-4D97-AF65-F5344CB8AC3E}">
        <p14:creationId xmlns:p14="http://schemas.microsoft.com/office/powerpoint/2010/main" val="204642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AA432-6119-2CF9-F0B9-56CD48AFCB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6D9CDD7-D871-4062-9F33-9631D438A622}"/>
              </a:ext>
            </a:extLst>
          </p:cNvPr>
          <p:cNvSpPr>
            <a:spLocks noGrp="1"/>
          </p:cNvSpPr>
          <p:nvPr>
            <p:ph type="dt" sz="half" idx="10"/>
          </p:nvPr>
        </p:nvSpPr>
        <p:spPr/>
        <p:txBody>
          <a:bodyPr/>
          <a:lstStyle/>
          <a:p>
            <a:fld id="{907131BD-7614-41BE-98C2-7CD524E03E9C}" type="datetime1">
              <a:rPr lang="en-GB" smtClean="0"/>
              <a:t>30/04/2026</a:t>
            </a:fld>
            <a:endParaRPr lang="en-GB"/>
          </a:p>
        </p:txBody>
      </p:sp>
      <p:sp>
        <p:nvSpPr>
          <p:cNvPr id="4" name="Footer Placeholder 3">
            <a:extLst>
              <a:ext uri="{FF2B5EF4-FFF2-40B4-BE49-F238E27FC236}">
                <a16:creationId xmlns:a16="http://schemas.microsoft.com/office/drawing/2014/main" id="{7C1B0984-C56D-DE36-1FB5-616E94892E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FD55FE7-C572-71F7-2947-60385DBB741C}"/>
              </a:ext>
            </a:extLst>
          </p:cNvPr>
          <p:cNvSpPr>
            <a:spLocks noGrp="1"/>
          </p:cNvSpPr>
          <p:nvPr>
            <p:ph type="sldNum" sz="quarter" idx="12"/>
          </p:nvPr>
        </p:nvSpPr>
        <p:spPr/>
        <p:txBody>
          <a:bodyPr/>
          <a:lstStyle/>
          <a:p>
            <a:fld id="{C60B6CEB-00FD-4EF2-810E-E0CF7536FD01}" type="slidenum">
              <a:rPr lang="en-GB" smtClean="0"/>
              <a:t>‹#›</a:t>
            </a:fld>
            <a:endParaRPr lang="en-GB"/>
          </a:p>
        </p:txBody>
      </p:sp>
    </p:spTree>
    <p:extLst>
      <p:ext uri="{BB962C8B-B14F-4D97-AF65-F5344CB8AC3E}">
        <p14:creationId xmlns:p14="http://schemas.microsoft.com/office/powerpoint/2010/main" val="178372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F1F7A5-FEEE-C072-340A-DAB5305593BE}"/>
              </a:ext>
            </a:extLst>
          </p:cNvPr>
          <p:cNvSpPr>
            <a:spLocks noGrp="1"/>
          </p:cNvSpPr>
          <p:nvPr>
            <p:ph type="dt" sz="half" idx="10"/>
          </p:nvPr>
        </p:nvSpPr>
        <p:spPr/>
        <p:txBody>
          <a:bodyPr/>
          <a:lstStyle/>
          <a:p>
            <a:fld id="{6F689B1A-57C2-472A-B092-EDE6B3B9FEAE}" type="datetime1">
              <a:rPr lang="en-GB" smtClean="0"/>
              <a:t>30/04/2026</a:t>
            </a:fld>
            <a:endParaRPr lang="en-GB"/>
          </a:p>
        </p:txBody>
      </p:sp>
      <p:sp>
        <p:nvSpPr>
          <p:cNvPr id="3" name="Footer Placeholder 2">
            <a:extLst>
              <a:ext uri="{FF2B5EF4-FFF2-40B4-BE49-F238E27FC236}">
                <a16:creationId xmlns:a16="http://schemas.microsoft.com/office/drawing/2014/main" id="{6A5C4AD8-BAE4-C74D-F710-38DD990418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D5BE2D-2A23-5D79-034A-70A6E3C78692}"/>
              </a:ext>
            </a:extLst>
          </p:cNvPr>
          <p:cNvSpPr>
            <a:spLocks noGrp="1"/>
          </p:cNvSpPr>
          <p:nvPr>
            <p:ph type="sldNum" sz="quarter" idx="12"/>
          </p:nvPr>
        </p:nvSpPr>
        <p:spPr/>
        <p:txBody>
          <a:bodyPr/>
          <a:lstStyle/>
          <a:p>
            <a:fld id="{C60B6CEB-00FD-4EF2-810E-E0CF7536FD01}" type="slidenum">
              <a:rPr lang="en-GB" smtClean="0"/>
              <a:t>‹#›</a:t>
            </a:fld>
            <a:endParaRPr lang="en-GB"/>
          </a:p>
        </p:txBody>
      </p:sp>
    </p:spTree>
    <p:extLst>
      <p:ext uri="{BB962C8B-B14F-4D97-AF65-F5344CB8AC3E}">
        <p14:creationId xmlns:p14="http://schemas.microsoft.com/office/powerpoint/2010/main" val="17963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8463C-608D-13B5-1D2F-79AF21D7231E}"/>
              </a:ext>
            </a:extLst>
          </p:cNvPr>
          <p:cNvSpPr>
            <a:spLocks noGrp="1"/>
          </p:cNvSpPr>
          <p:nvPr>
            <p:ph type="ctrTitle"/>
          </p:nvPr>
        </p:nvSpPr>
        <p:spPr>
          <a:xfrm>
            <a:off x="434975" y="1600200"/>
            <a:ext cx="5157303" cy="3035298"/>
          </a:xfrm>
        </p:spPr>
        <p:txBody>
          <a:bodyPr anchor="b">
            <a:normAutofit/>
          </a:bodyPr>
          <a:lstStyle>
            <a:lvl1pPr algn="l">
              <a:lnSpc>
                <a:spcPct val="95000"/>
              </a:lnSpc>
              <a:defRPr sz="5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64946EB-A0AB-A529-4A80-84180658CB1A}"/>
              </a:ext>
            </a:extLst>
          </p:cNvPr>
          <p:cNvSpPr>
            <a:spLocks noGrp="1"/>
          </p:cNvSpPr>
          <p:nvPr>
            <p:ph type="subTitle" idx="1"/>
          </p:nvPr>
        </p:nvSpPr>
        <p:spPr>
          <a:xfrm>
            <a:off x="434975" y="5257801"/>
            <a:ext cx="5157303" cy="77724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Rectangle 8">
            <a:extLst>
              <a:ext uri="{FF2B5EF4-FFF2-40B4-BE49-F238E27FC236}">
                <a16:creationId xmlns:a16="http://schemas.microsoft.com/office/drawing/2014/main" id="{1AA8658B-489D-937F-E54E-8F8370640434}"/>
              </a:ext>
            </a:extLst>
          </p:cNvPr>
          <p:cNvSpPr/>
          <p:nvPr userDrawn="1"/>
        </p:nvSpPr>
        <p:spPr>
          <a:xfrm>
            <a:off x="474659" y="4996987"/>
            <a:ext cx="379415" cy="957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1" name="Graphic 10">
            <a:extLst>
              <a:ext uri="{FF2B5EF4-FFF2-40B4-BE49-F238E27FC236}">
                <a16:creationId xmlns:a16="http://schemas.microsoft.com/office/drawing/2014/main" id="{15B8D312-1B6D-671B-7A71-D91E3145B9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4976" y="419101"/>
            <a:ext cx="1244599" cy="937958"/>
          </a:xfrm>
          <a:prstGeom prst="rect">
            <a:avLst/>
          </a:prstGeom>
        </p:spPr>
      </p:pic>
      <p:pic>
        <p:nvPicPr>
          <p:cNvPr id="8" name="Picture 7">
            <a:extLst>
              <a:ext uri="{FF2B5EF4-FFF2-40B4-BE49-F238E27FC236}">
                <a16:creationId xmlns:a16="http://schemas.microsoft.com/office/drawing/2014/main" id="{EF45011F-11D8-136B-CF52-6F2ECE47555A}"/>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435429" y="6113001"/>
            <a:ext cx="2735943" cy="346136"/>
          </a:xfrm>
          <a:prstGeom prst="rect">
            <a:avLst/>
          </a:prstGeom>
        </p:spPr>
      </p:pic>
      <p:pic>
        <p:nvPicPr>
          <p:cNvPr id="10" name="Graphic 9">
            <a:extLst>
              <a:ext uri="{FF2B5EF4-FFF2-40B4-BE49-F238E27FC236}">
                <a16:creationId xmlns:a16="http://schemas.microsoft.com/office/drawing/2014/main" id="{788C15C4-F612-867E-AB2B-ABD421889CBC}"/>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201276" y="428627"/>
            <a:ext cx="1584000" cy="450521"/>
          </a:xfrm>
          <a:prstGeom prst="rect">
            <a:avLst/>
          </a:prstGeom>
        </p:spPr>
      </p:pic>
      <p:sp>
        <p:nvSpPr>
          <p:cNvPr id="17" name="Freeform: Shape 16">
            <a:extLst>
              <a:ext uri="{FF2B5EF4-FFF2-40B4-BE49-F238E27FC236}">
                <a16:creationId xmlns:a16="http://schemas.microsoft.com/office/drawing/2014/main" id="{858E84B9-5460-FB8E-F01F-BBACC7512FBB}"/>
              </a:ext>
            </a:extLst>
          </p:cNvPr>
          <p:cNvSpPr/>
          <p:nvPr userDrawn="1"/>
        </p:nvSpPr>
        <p:spPr>
          <a:xfrm>
            <a:off x="6532182" y="1719148"/>
            <a:ext cx="2919829" cy="5138853"/>
          </a:xfrm>
          <a:custGeom>
            <a:avLst/>
            <a:gdLst>
              <a:gd name="connsiteX0" fmla="*/ 2916000 w 2919829"/>
              <a:gd name="connsiteY0" fmla="*/ 0 h 5138853"/>
              <a:gd name="connsiteX1" fmla="*/ 2919829 w 2919829"/>
              <a:gd name="connsiteY1" fmla="*/ 193 h 5138853"/>
              <a:gd name="connsiteX2" fmla="*/ 2919829 w 2919829"/>
              <a:gd name="connsiteY2" fmla="*/ 5138853 h 5138853"/>
              <a:gd name="connsiteX3" fmla="*/ 1031144 w 2919829"/>
              <a:gd name="connsiteY3" fmla="*/ 5138853 h 5138853"/>
              <a:gd name="connsiteX4" fmla="*/ 854077 w 2919829"/>
              <a:gd name="connsiteY4" fmla="*/ 4977924 h 5138853"/>
              <a:gd name="connsiteX5" fmla="*/ 0 w 2919829"/>
              <a:gd name="connsiteY5" fmla="*/ 2916000 h 5138853"/>
              <a:gd name="connsiteX6" fmla="*/ 2916000 w 2919829"/>
              <a:gd name="connsiteY6" fmla="*/ 0 h 513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9829" h="5138853">
                <a:moveTo>
                  <a:pt x="2916000" y="0"/>
                </a:moveTo>
                <a:lnTo>
                  <a:pt x="2919829" y="193"/>
                </a:lnTo>
                <a:lnTo>
                  <a:pt x="2919829" y="5138853"/>
                </a:lnTo>
                <a:lnTo>
                  <a:pt x="1031144" y="5138853"/>
                </a:lnTo>
                <a:lnTo>
                  <a:pt x="854077" y="4977924"/>
                </a:lnTo>
                <a:cubicBezTo>
                  <a:pt x="326385" y="4450231"/>
                  <a:pt x="0" y="3721231"/>
                  <a:pt x="0" y="2916000"/>
                </a:cubicBezTo>
                <a:cubicBezTo>
                  <a:pt x="0" y="1305538"/>
                  <a:pt x="1305538" y="0"/>
                  <a:pt x="291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2" name="Freeform: Shape 21">
            <a:extLst>
              <a:ext uri="{FF2B5EF4-FFF2-40B4-BE49-F238E27FC236}">
                <a16:creationId xmlns:a16="http://schemas.microsoft.com/office/drawing/2014/main" id="{E1C7E3E4-A79F-0743-A902-E0C2664EDA8D}"/>
              </a:ext>
            </a:extLst>
          </p:cNvPr>
          <p:cNvSpPr/>
          <p:nvPr userDrawn="1"/>
        </p:nvSpPr>
        <p:spPr>
          <a:xfrm>
            <a:off x="9429005" y="1726874"/>
            <a:ext cx="2762995" cy="5131127"/>
          </a:xfrm>
          <a:custGeom>
            <a:avLst/>
            <a:gdLst>
              <a:gd name="connsiteX0" fmla="*/ 2762995 w 2762995"/>
              <a:gd name="connsiteY0" fmla="*/ 0 h 5131127"/>
              <a:gd name="connsiteX1" fmla="*/ 2762995 w 2762995"/>
              <a:gd name="connsiteY1" fmla="*/ 5131127 h 5131127"/>
              <a:gd name="connsiteX2" fmla="*/ 1031144 w 2762995"/>
              <a:gd name="connsiteY2" fmla="*/ 5131127 h 5131127"/>
              <a:gd name="connsiteX3" fmla="*/ 854077 w 2762995"/>
              <a:gd name="connsiteY3" fmla="*/ 4970198 h 5131127"/>
              <a:gd name="connsiteX4" fmla="*/ 0 w 2762995"/>
              <a:gd name="connsiteY4" fmla="*/ 2908274 h 5131127"/>
              <a:gd name="connsiteX5" fmla="*/ 2617856 w 2762995"/>
              <a:gd name="connsiteY5" fmla="*/ 7329 h 513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995" h="5131127">
                <a:moveTo>
                  <a:pt x="2762995" y="0"/>
                </a:moveTo>
                <a:lnTo>
                  <a:pt x="2762995" y="5131127"/>
                </a:lnTo>
                <a:lnTo>
                  <a:pt x="1031144" y="5131127"/>
                </a:lnTo>
                <a:lnTo>
                  <a:pt x="854077" y="4970198"/>
                </a:lnTo>
                <a:cubicBezTo>
                  <a:pt x="326385" y="4442505"/>
                  <a:pt x="0" y="3713505"/>
                  <a:pt x="0" y="2908274"/>
                </a:cubicBezTo>
                <a:cubicBezTo>
                  <a:pt x="0" y="1398466"/>
                  <a:pt x="1147446" y="156658"/>
                  <a:pt x="2617856" y="7329"/>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 name="Rectangle 19">
            <a:extLst>
              <a:ext uri="{FF2B5EF4-FFF2-40B4-BE49-F238E27FC236}">
                <a16:creationId xmlns:a16="http://schemas.microsoft.com/office/drawing/2014/main" id="{0C4A3760-5A60-6981-F9FB-56B0B23E48D7}"/>
              </a:ext>
            </a:extLst>
          </p:cNvPr>
          <p:cNvSpPr/>
          <p:nvPr userDrawn="1"/>
        </p:nvSpPr>
        <p:spPr>
          <a:xfrm>
            <a:off x="-1101746" y="-45721"/>
            <a:ext cx="4571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307B1B1D-4FF9-19A0-CDE9-42A873B55CB3}"/>
              </a:ext>
            </a:extLst>
          </p:cNvPr>
          <p:cNvSpPr/>
          <p:nvPr userDrawn="1"/>
        </p:nvSpPr>
        <p:spPr>
          <a:xfrm>
            <a:off x="5798747" y="2687854"/>
            <a:ext cx="746434" cy="3890781"/>
          </a:xfrm>
          <a:custGeom>
            <a:avLst/>
            <a:gdLst>
              <a:gd name="connsiteX0" fmla="*/ 746434 w 746434"/>
              <a:gd name="connsiteY0" fmla="*/ 0 h 3890781"/>
              <a:gd name="connsiteX1" fmla="*/ 746434 w 746434"/>
              <a:gd name="connsiteY1" fmla="*/ 3890781 h 3890781"/>
              <a:gd name="connsiteX2" fmla="*/ 665873 w 746434"/>
              <a:gd name="connsiteY2" fmla="*/ 3802141 h 3890781"/>
              <a:gd name="connsiteX3" fmla="*/ 0 w 746434"/>
              <a:gd name="connsiteY3" fmla="*/ 1947294 h 3890781"/>
              <a:gd name="connsiteX4" fmla="*/ 589843 w 746434"/>
              <a:gd name="connsiteY4" fmla="*/ 188604 h 389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434" h="3890781">
                <a:moveTo>
                  <a:pt x="746434" y="0"/>
                </a:moveTo>
                <a:lnTo>
                  <a:pt x="746434" y="3890781"/>
                </a:lnTo>
                <a:lnTo>
                  <a:pt x="665873" y="3802141"/>
                </a:lnTo>
                <a:cubicBezTo>
                  <a:pt x="249889" y="3298084"/>
                  <a:pt x="0" y="2651871"/>
                  <a:pt x="0" y="1947294"/>
                </a:cubicBezTo>
                <a:cubicBezTo>
                  <a:pt x="0" y="1286753"/>
                  <a:pt x="219629" y="677509"/>
                  <a:pt x="589843" y="188604"/>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09577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v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8463C-608D-13B5-1D2F-79AF21D7231E}"/>
              </a:ext>
            </a:extLst>
          </p:cNvPr>
          <p:cNvSpPr>
            <a:spLocks noGrp="1"/>
          </p:cNvSpPr>
          <p:nvPr>
            <p:ph type="ctrTitle"/>
          </p:nvPr>
        </p:nvSpPr>
        <p:spPr>
          <a:xfrm>
            <a:off x="434975" y="1600200"/>
            <a:ext cx="9690802" cy="3035298"/>
          </a:xfrm>
        </p:spPr>
        <p:txBody>
          <a:bodyPr anchor="b">
            <a:normAutofit/>
          </a:bodyPr>
          <a:lstStyle>
            <a:lvl1pPr algn="l">
              <a:lnSpc>
                <a:spcPct val="95000"/>
              </a:lnSpc>
              <a:defRPr sz="5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64946EB-A0AB-A529-4A80-84180658CB1A}"/>
              </a:ext>
            </a:extLst>
          </p:cNvPr>
          <p:cNvSpPr>
            <a:spLocks noGrp="1"/>
          </p:cNvSpPr>
          <p:nvPr>
            <p:ph type="subTitle" idx="1"/>
          </p:nvPr>
        </p:nvSpPr>
        <p:spPr>
          <a:xfrm>
            <a:off x="434975" y="5257801"/>
            <a:ext cx="9690802" cy="77724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Rectangle 8">
            <a:extLst>
              <a:ext uri="{FF2B5EF4-FFF2-40B4-BE49-F238E27FC236}">
                <a16:creationId xmlns:a16="http://schemas.microsoft.com/office/drawing/2014/main" id="{1AA8658B-489D-937F-E54E-8F8370640434}"/>
              </a:ext>
            </a:extLst>
          </p:cNvPr>
          <p:cNvSpPr/>
          <p:nvPr userDrawn="1"/>
        </p:nvSpPr>
        <p:spPr>
          <a:xfrm>
            <a:off x="474659" y="4996987"/>
            <a:ext cx="379415" cy="957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1" name="Graphic 10">
            <a:extLst>
              <a:ext uri="{FF2B5EF4-FFF2-40B4-BE49-F238E27FC236}">
                <a16:creationId xmlns:a16="http://schemas.microsoft.com/office/drawing/2014/main" id="{15B8D312-1B6D-671B-7A71-D91E3145B9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4976" y="419101"/>
            <a:ext cx="1244599" cy="937958"/>
          </a:xfrm>
          <a:prstGeom prst="rect">
            <a:avLst/>
          </a:prstGeom>
        </p:spPr>
      </p:pic>
      <p:pic>
        <p:nvPicPr>
          <p:cNvPr id="8" name="Picture 7">
            <a:extLst>
              <a:ext uri="{FF2B5EF4-FFF2-40B4-BE49-F238E27FC236}">
                <a16:creationId xmlns:a16="http://schemas.microsoft.com/office/drawing/2014/main" id="{EF45011F-11D8-136B-CF52-6F2ECE47555A}"/>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435429" y="6113001"/>
            <a:ext cx="2735943" cy="346136"/>
          </a:xfrm>
          <a:prstGeom prst="rect">
            <a:avLst/>
          </a:prstGeom>
        </p:spPr>
      </p:pic>
      <p:pic>
        <p:nvPicPr>
          <p:cNvPr id="10" name="Graphic 9">
            <a:extLst>
              <a:ext uri="{FF2B5EF4-FFF2-40B4-BE49-F238E27FC236}">
                <a16:creationId xmlns:a16="http://schemas.microsoft.com/office/drawing/2014/main" id="{788C15C4-F612-867E-AB2B-ABD421889CBC}"/>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201276" y="428627"/>
            <a:ext cx="1584000" cy="450521"/>
          </a:xfrm>
          <a:prstGeom prst="rect">
            <a:avLst/>
          </a:prstGeom>
        </p:spPr>
      </p:pic>
      <p:sp>
        <p:nvSpPr>
          <p:cNvPr id="20" name="Rectangle 19">
            <a:extLst>
              <a:ext uri="{FF2B5EF4-FFF2-40B4-BE49-F238E27FC236}">
                <a16:creationId xmlns:a16="http://schemas.microsoft.com/office/drawing/2014/main" id="{0C4A3760-5A60-6981-F9FB-56B0B23E48D7}"/>
              </a:ext>
            </a:extLst>
          </p:cNvPr>
          <p:cNvSpPr/>
          <p:nvPr userDrawn="1"/>
        </p:nvSpPr>
        <p:spPr>
          <a:xfrm>
            <a:off x="-1101746" y="-45721"/>
            <a:ext cx="4571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346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6BA5-ACCD-78BC-DF0C-B41A599640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C1A502-743F-F12A-0681-5C64290E1F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66DE9A-93DF-EBDE-4E30-66F6FE91DE84}"/>
              </a:ext>
            </a:extLst>
          </p:cNvPr>
          <p:cNvSpPr>
            <a:spLocks noGrp="1"/>
          </p:cNvSpPr>
          <p:nvPr>
            <p:ph type="dt" sz="half" idx="10"/>
          </p:nvPr>
        </p:nvSpPr>
        <p:spPr/>
        <p:txBody>
          <a:bodyPr/>
          <a:lstStyle/>
          <a:p>
            <a:fld id="{1FB90C74-8ABF-4022-9A3F-6BE74D63C285}" type="datetime1">
              <a:rPr lang="en-GB" smtClean="0"/>
              <a:t>30/04/2026</a:t>
            </a:fld>
            <a:endParaRPr lang="en-GB"/>
          </a:p>
        </p:txBody>
      </p:sp>
      <p:sp>
        <p:nvSpPr>
          <p:cNvPr id="5" name="Footer Placeholder 4">
            <a:extLst>
              <a:ext uri="{FF2B5EF4-FFF2-40B4-BE49-F238E27FC236}">
                <a16:creationId xmlns:a16="http://schemas.microsoft.com/office/drawing/2014/main" id="{2902B8C3-A8D1-A2E0-78F1-586746B4AB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CB66AF-962C-362C-6D69-1B22304F8B7A}"/>
              </a:ext>
            </a:extLst>
          </p:cNvPr>
          <p:cNvSpPr>
            <a:spLocks noGrp="1"/>
          </p:cNvSpPr>
          <p:nvPr>
            <p:ph type="sldNum" sz="quarter" idx="12"/>
          </p:nvPr>
        </p:nvSpPr>
        <p:spPr/>
        <p:txBody>
          <a:bodyPr/>
          <a:lstStyle/>
          <a:p>
            <a:fld id="{C60B6CEB-00FD-4EF2-810E-E0CF7536FD01}" type="slidenum">
              <a:rPr lang="en-GB" smtClean="0"/>
              <a:t>‹#›</a:t>
            </a:fld>
            <a:endParaRPr lang="en-GB"/>
          </a:p>
        </p:txBody>
      </p:sp>
    </p:spTree>
    <p:extLst>
      <p:ext uri="{BB962C8B-B14F-4D97-AF65-F5344CB8AC3E}">
        <p14:creationId xmlns:p14="http://schemas.microsoft.com/office/powerpoint/2010/main" val="166695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4AC373-396C-531E-FD9E-10CE9F3CD7AC}"/>
              </a:ext>
            </a:extLst>
          </p:cNvPr>
          <p:cNvSpPr/>
          <p:nvPr userDrawn="1"/>
        </p:nvSpPr>
        <p:spPr>
          <a:xfrm>
            <a:off x="0" y="0"/>
            <a:ext cx="12192000" cy="579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C186BA5-ACCD-78BC-DF0C-B41A599640DB}"/>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4266DE9A-93DF-EBDE-4E30-66F6FE91DE84}"/>
              </a:ext>
            </a:extLst>
          </p:cNvPr>
          <p:cNvSpPr>
            <a:spLocks noGrp="1"/>
          </p:cNvSpPr>
          <p:nvPr>
            <p:ph type="dt" sz="half" idx="10"/>
          </p:nvPr>
        </p:nvSpPr>
        <p:spPr/>
        <p:txBody>
          <a:bodyPr/>
          <a:lstStyle/>
          <a:p>
            <a:fld id="{1FB90C74-8ABF-4022-9A3F-6BE74D63C285}" type="datetime1">
              <a:rPr lang="en-GB" smtClean="0"/>
              <a:t>30/04/2026</a:t>
            </a:fld>
            <a:endParaRPr lang="en-GB"/>
          </a:p>
        </p:txBody>
      </p:sp>
      <p:sp>
        <p:nvSpPr>
          <p:cNvPr id="5" name="Footer Placeholder 4">
            <a:extLst>
              <a:ext uri="{FF2B5EF4-FFF2-40B4-BE49-F238E27FC236}">
                <a16:creationId xmlns:a16="http://schemas.microsoft.com/office/drawing/2014/main" id="{2902B8C3-A8D1-A2E0-78F1-586746B4AB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CB66AF-962C-362C-6D69-1B22304F8B7A}"/>
              </a:ext>
            </a:extLst>
          </p:cNvPr>
          <p:cNvSpPr>
            <a:spLocks noGrp="1"/>
          </p:cNvSpPr>
          <p:nvPr>
            <p:ph type="sldNum" sz="quarter" idx="12"/>
          </p:nvPr>
        </p:nvSpPr>
        <p:spPr/>
        <p:txBody>
          <a:bodyPr/>
          <a:lstStyle/>
          <a:p>
            <a:fld id="{C60B6CEB-00FD-4EF2-810E-E0CF7536FD01}" type="slidenum">
              <a:rPr lang="en-GB" smtClean="0"/>
              <a:t>‹#›</a:t>
            </a:fld>
            <a:endParaRPr lang="en-GB"/>
          </a:p>
        </p:txBody>
      </p:sp>
      <p:sp>
        <p:nvSpPr>
          <p:cNvPr id="10" name="Text Placeholder 9">
            <a:extLst>
              <a:ext uri="{FF2B5EF4-FFF2-40B4-BE49-F238E27FC236}">
                <a16:creationId xmlns:a16="http://schemas.microsoft.com/office/drawing/2014/main" id="{5FADB087-8729-5311-620E-1DADE815C395}"/>
              </a:ext>
            </a:extLst>
          </p:cNvPr>
          <p:cNvSpPr>
            <a:spLocks noGrp="1"/>
          </p:cNvSpPr>
          <p:nvPr>
            <p:ph type="body" sz="quarter" idx="13" hasCustomPrompt="1"/>
          </p:nvPr>
        </p:nvSpPr>
        <p:spPr>
          <a:xfrm>
            <a:off x="4202101" y="1778350"/>
            <a:ext cx="2300287" cy="3962050"/>
          </a:xfrm>
        </p:spPr>
        <p:txBody>
          <a:bodyPr/>
          <a:lstStyle>
            <a:lvl1pPr marL="0" indent="0">
              <a:lnSpc>
                <a:spcPct val="80000"/>
              </a:lnSpc>
              <a:spcAft>
                <a:spcPts val="700"/>
              </a:spcAft>
              <a:buNone/>
              <a:defRPr sz="6000">
                <a:solidFill>
                  <a:schemeClr val="tx2"/>
                </a:solidFill>
                <a:latin typeface="Georgia" panose="02040502050405020303" pitchFamily="18" charset="0"/>
              </a:defRPr>
            </a:lvl1pPr>
            <a:lvl2pPr marL="0" indent="0">
              <a:buNone/>
              <a:defRPr sz="2400">
                <a:solidFill>
                  <a:schemeClr val="tx1"/>
                </a:solidFill>
                <a:latin typeface="Georgia" panose="02040502050405020303" pitchFamily="18" charset="0"/>
              </a:defRPr>
            </a:lvl2pPr>
            <a:lvl3pPr marL="0" indent="0">
              <a:buNone/>
              <a:defRPr sz="2400" b="1">
                <a:solidFill>
                  <a:schemeClr val="tx1"/>
                </a:solidFill>
                <a:latin typeface="Georgia" panose="02040502050405020303" pitchFamily="18" charset="0"/>
              </a:defRPr>
            </a:lvl3pPr>
            <a:lvl4pPr marL="0" indent="0">
              <a:spcAft>
                <a:spcPts val="900"/>
              </a:spcAft>
              <a:buNone/>
              <a:defRPr sz="1600">
                <a:solidFill>
                  <a:schemeClr val="tx1"/>
                </a:solidFill>
                <a:latin typeface="Georgia" panose="02040502050405020303" pitchFamily="18" charset="0"/>
              </a:defRPr>
            </a:lvl4pPr>
            <a:lvl5pPr marL="0" indent="0">
              <a:buNone/>
              <a:defRPr sz="1600">
                <a:solidFill>
                  <a:schemeClr val="tx1"/>
                </a:solidFill>
                <a:latin typeface="Georgia" panose="02040502050405020303" pitchFamily="18" charset="0"/>
              </a:defRPr>
            </a:lvl5pPr>
          </a:lstStyle>
          <a:p>
            <a:pPr lvl="0"/>
            <a:r>
              <a:rPr lang="en-US"/>
              <a:t>#</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a:extLst>
              <a:ext uri="{FF2B5EF4-FFF2-40B4-BE49-F238E27FC236}">
                <a16:creationId xmlns:a16="http://schemas.microsoft.com/office/drawing/2014/main" id="{8F7FD45B-6EF1-C382-992C-074B17C3FFED}"/>
              </a:ext>
            </a:extLst>
          </p:cNvPr>
          <p:cNvSpPr>
            <a:spLocks noGrp="1"/>
          </p:cNvSpPr>
          <p:nvPr>
            <p:ph type="body" sz="quarter" idx="14" hasCustomPrompt="1"/>
          </p:nvPr>
        </p:nvSpPr>
        <p:spPr>
          <a:xfrm>
            <a:off x="6720328" y="1778350"/>
            <a:ext cx="2300287" cy="3962050"/>
          </a:xfrm>
        </p:spPr>
        <p:txBody>
          <a:bodyPr/>
          <a:lstStyle>
            <a:lvl1pPr marL="0" indent="0">
              <a:lnSpc>
                <a:spcPct val="80000"/>
              </a:lnSpc>
              <a:spcAft>
                <a:spcPts val="700"/>
              </a:spcAft>
              <a:buNone/>
              <a:defRPr sz="6000">
                <a:solidFill>
                  <a:schemeClr val="tx2"/>
                </a:solidFill>
                <a:latin typeface="Georgia" panose="02040502050405020303" pitchFamily="18" charset="0"/>
              </a:defRPr>
            </a:lvl1pPr>
            <a:lvl2pPr marL="0" indent="0">
              <a:buNone/>
              <a:defRPr sz="2400">
                <a:solidFill>
                  <a:schemeClr val="tx1"/>
                </a:solidFill>
                <a:latin typeface="Georgia" panose="02040502050405020303" pitchFamily="18" charset="0"/>
              </a:defRPr>
            </a:lvl2pPr>
            <a:lvl3pPr marL="0" indent="0">
              <a:buNone/>
              <a:defRPr sz="2400" b="1">
                <a:solidFill>
                  <a:schemeClr val="tx1"/>
                </a:solidFill>
                <a:latin typeface="Georgia" panose="02040502050405020303" pitchFamily="18" charset="0"/>
              </a:defRPr>
            </a:lvl3pPr>
            <a:lvl4pPr marL="0" indent="0">
              <a:spcAft>
                <a:spcPts val="900"/>
              </a:spcAft>
              <a:buNone/>
              <a:defRPr sz="1600">
                <a:solidFill>
                  <a:schemeClr val="tx1"/>
                </a:solidFill>
                <a:latin typeface="Georgia" panose="02040502050405020303" pitchFamily="18" charset="0"/>
              </a:defRPr>
            </a:lvl4pPr>
            <a:lvl5pPr marL="0" indent="0">
              <a:buNone/>
              <a:defRPr sz="1600">
                <a:solidFill>
                  <a:schemeClr val="tx1"/>
                </a:solidFill>
                <a:latin typeface="Georgia" panose="02040502050405020303" pitchFamily="18" charset="0"/>
              </a:defRPr>
            </a:lvl5pPr>
          </a:lstStyle>
          <a:p>
            <a:pPr lvl="0"/>
            <a:r>
              <a:rPr lang="en-US"/>
              <a: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a:extLst>
              <a:ext uri="{FF2B5EF4-FFF2-40B4-BE49-F238E27FC236}">
                <a16:creationId xmlns:a16="http://schemas.microsoft.com/office/drawing/2014/main" id="{DD9D0BCD-19A8-BC53-414D-D66518550CF1}"/>
              </a:ext>
            </a:extLst>
          </p:cNvPr>
          <p:cNvSpPr>
            <a:spLocks noGrp="1"/>
          </p:cNvSpPr>
          <p:nvPr>
            <p:ph type="body" sz="quarter" idx="15" hasCustomPrompt="1"/>
          </p:nvPr>
        </p:nvSpPr>
        <p:spPr>
          <a:xfrm>
            <a:off x="9238555" y="1778350"/>
            <a:ext cx="2300287" cy="3962050"/>
          </a:xfrm>
        </p:spPr>
        <p:txBody>
          <a:bodyPr/>
          <a:lstStyle>
            <a:lvl1pPr marL="0" indent="0">
              <a:lnSpc>
                <a:spcPct val="80000"/>
              </a:lnSpc>
              <a:spcAft>
                <a:spcPts val="700"/>
              </a:spcAft>
              <a:buNone/>
              <a:defRPr sz="6000">
                <a:solidFill>
                  <a:schemeClr val="tx2"/>
                </a:solidFill>
                <a:latin typeface="Georgia" panose="02040502050405020303" pitchFamily="18" charset="0"/>
              </a:defRPr>
            </a:lvl1pPr>
            <a:lvl2pPr marL="0" indent="0">
              <a:buNone/>
              <a:defRPr sz="2400">
                <a:solidFill>
                  <a:schemeClr val="tx1"/>
                </a:solidFill>
                <a:latin typeface="Georgia" panose="02040502050405020303" pitchFamily="18" charset="0"/>
              </a:defRPr>
            </a:lvl2pPr>
            <a:lvl3pPr marL="0" indent="0">
              <a:buNone/>
              <a:defRPr sz="2400" b="1">
                <a:solidFill>
                  <a:schemeClr val="tx1"/>
                </a:solidFill>
                <a:latin typeface="Georgia" panose="02040502050405020303" pitchFamily="18" charset="0"/>
              </a:defRPr>
            </a:lvl3pPr>
            <a:lvl4pPr marL="0" indent="0">
              <a:spcAft>
                <a:spcPts val="900"/>
              </a:spcAft>
              <a:buNone/>
              <a:defRPr sz="1600">
                <a:solidFill>
                  <a:schemeClr val="tx1"/>
                </a:solidFill>
                <a:latin typeface="Georgia" panose="02040502050405020303" pitchFamily="18" charset="0"/>
              </a:defRPr>
            </a:lvl4pPr>
            <a:lvl5pPr marL="0" indent="0">
              <a:buNone/>
              <a:defRPr sz="1600">
                <a:solidFill>
                  <a:schemeClr val="tx1"/>
                </a:solidFill>
                <a:latin typeface="Georgia" panose="02040502050405020303" pitchFamily="18" charset="0"/>
              </a:defRPr>
            </a:lvl5pPr>
          </a:lstStyle>
          <a:p>
            <a:pPr lvl="0"/>
            <a:r>
              <a:rPr lang="en-US"/>
              <a: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Rectangle 13">
            <a:extLst>
              <a:ext uri="{FF2B5EF4-FFF2-40B4-BE49-F238E27FC236}">
                <a16:creationId xmlns:a16="http://schemas.microsoft.com/office/drawing/2014/main" id="{BFCD6B43-F848-01FD-841E-39EE2359935F}"/>
              </a:ext>
            </a:extLst>
          </p:cNvPr>
          <p:cNvSpPr/>
          <p:nvPr userDrawn="1"/>
        </p:nvSpPr>
        <p:spPr>
          <a:xfrm>
            <a:off x="442910" y="1082212"/>
            <a:ext cx="239713" cy="6077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860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6BA5-ACCD-78BC-DF0C-B41A599640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C1A502-743F-F12A-0681-5C64290E1F3F}"/>
              </a:ext>
            </a:extLst>
          </p:cNvPr>
          <p:cNvSpPr>
            <a:spLocks noGrp="1"/>
          </p:cNvSpPr>
          <p:nvPr>
            <p:ph idx="1"/>
          </p:nvPr>
        </p:nvSpPr>
        <p:spPr>
          <a:xfrm>
            <a:off x="447674" y="1477282"/>
            <a:ext cx="5016955" cy="4415517"/>
          </a:xfrm>
        </p:spPr>
        <p:txBody>
          <a:bodyPr>
            <a:normAutofit/>
          </a:bodyPr>
          <a:lstStyle>
            <a:lvl1pPr marL="0" indent="0">
              <a:lnSpc>
                <a:spcPct val="98000"/>
              </a:lnSpc>
              <a:buNone/>
              <a:defRPr sz="1600">
                <a:latin typeface="Georgia" panose="02040502050405020303" pitchFamily="18" charset="0"/>
              </a:defRPr>
            </a:lvl1pPr>
            <a:lvl2pPr marL="180975" indent="-180975">
              <a:lnSpc>
                <a:spcPct val="98000"/>
              </a:lnSpc>
              <a:defRPr sz="1600">
                <a:latin typeface="Georgia" panose="02040502050405020303" pitchFamily="18" charset="0"/>
              </a:defRPr>
            </a:lvl2pPr>
            <a:lvl3pPr marL="358775" indent="-177800">
              <a:lnSpc>
                <a:spcPct val="98000"/>
              </a:lnSpc>
              <a:defRPr sz="1600">
                <a:latin typeface="Georgia" panose="02040502050405020303" pitchFamily="18" charset="0"/>
              </a:defRPr>
            </a:lvl3pPr>
            <a:lvl4pPr marL="539750" indent="-180975">
              <a:lnSpc>
                <a:spcPct val="98000"/>
              </a:lnSpc>
              <a:defRPr sz="1600">
                <a:latin typeface="Georgia" panose="02040502050405020303" pitchFamily="18" charset="0"/>
              </a:defRPr>
            </a:lvl4pPr>
            <a:lvl5pPr marL="717550" indent="-177800">
              <a:lnSpc>
                <a:spcPct val="98000"/>
              </a:lnSpc>
              <a:tabLst/>
              <a:defRPr sz="1600">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66DE9A-93DF-EBDE-4E30-66F6FE91DE84}"/>
              </a:ext>
            </a:extLst>
          </p:cNvPr>
          <p:cNvSpPr>
            <a:spLocks noGrp="1"/>
          </p:cNvSpPr>
          <p:nvPr>
            <p:ph type="dt" sz="half" idx="10"/>
          </p:nvPr>
        </p:nvSpPr>
        <p:spPr/>
        <p:txBody>
          <a:bodyPr/>
          <a:lstStyle/>
          <a:p>
            <a:fld id="{1FB90C74-8ABF-4022-9A3F-6BE74D63C285}" type="datetime1">
              <a:rPr lang="en-GB" smtClean="0"/>
              <a:t>30/04/2026</a:t>
            </a:fld>
            <a:endParaRPr lang="en-GB"/>
          </a:p>
        </p:txBody>
      </p:sp>
      <p:sp>
        <p:nvSpPr>
          <p:cNvPr id="5" name="Footer Placeholder 4">
            <a:extLst>
              <a:ext uri="{FF2B5EF4-FFF2-40B4-BE49-F238E27FC236}">
                <a16:creationId xmlns:a16="http://schemas.microsoft.com/office/drawing/2014/main" id="{2902B8C3-A8D1-A2E0-78F1-586746B4AB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CB66AF-962C-362C-6D69-1B22304F8B7A}"/>
              </a:ext>
            </a:extLst>
          </p:cNvPr>
          <p:cNvSpPr>
            <a:spLocks noGrp="1"/>
          </p:cNvSpPr>
          <p:nvPr>
            <p:ph type="sldNum" sz="quarter" idx="12"/>
          </p:nvPr>
        </p:nvSpPr>
        <p:spPr/>
        <p:txBody>
          <a:bodyPr/>
          <a:lstStyle/>
          <a:p>
            <a:fld id="{C60B6CEB-00FD-4EF2-810E-E0CF7536FD01}" type="slidenum">
              <a:rPr lang="en-GB" smtClean="0"/>
              <a:t>‹#›</a:t>
            </a:fld>
            <a:endParaRPr lang="en-GB"/>
          </a:p>
        </p:txBody>
      </p:sp>
      <p:sp>
        <p:nvSpPr>
          <p:cNvPr id="10" name="Picture Placeholder 9">
            <a:extLst>
              <a:ext uri="{FF2B5EF4-FFF2-40B4-BE49-F238E27FC236}">
                <a16:creationId xmlns:a16="http://schemas.microsoft.com/office/drawing/2014/main" id="{D37A36D0-B350-51AD-0278-1534AD3DCA99}"/>
              </a:ext>
            </a:extLst>
          </p:cNvPr>
          <p:cNvSpPr>
            <a:spLocks noGrp="1"/>
          </p:cNvSpPr>
          <p:nvPr>
            <p:ph type="pic" sz="quarter" idx="13"/>
          </p:nvPr>
        </p:nvSpPr>
        <p:spPr>
          <a:xfrm>
            <a:off x="6727371" y="1494974"/>
            <a:ext cx="5029198" cy="3991426"/>
          </a:xfrm>
        </p:spPr>
        <p:txBody>
          <a:bodyPr/>
          <a:lstStyle/>
          <a:p>
            <a:r>
              <a:rPr lang="en-US"/>
              <a:t>Click icon to add picture</a:t>
            </a:r>
            <a:endParaRPr lang="en-GB"/>
          </a:p>
        </p:txBody>
      </p:sp>
    </p:spTree>
    <p:extLst>
      <p:ext uri="{BB962C8B-B14F-4D97-AF65-F5344CB8AC3E}">
        <p14:creationId xmlns:p14="http://schemas.microsoft.com/office/powerpoint/2010/main" val="315309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6BA5-ACCD-78BC-DF0C-B41A599640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C1A502-743F-F12A-0681-5C64290E1F3F}"/>
              </a:ext>
            </a:extLst>
          </p:cNvPr>
          <p:cNvSpPr>
            <a:spLocks noGrp="1"/>
          </p:cNvSpPr>
          <p:nvPr>
            <p:ph idx="1"/>
          </p:nvPr>
        </p:nvSpPr>
        <p:spPr>
          <a:xfrm>
            <a:off x="447675" y="1477282"/>
            <a:ext cx="4235837" cy="4415517"/>
          </a:xfrm>
        </p:spPr>
        <p:txBody>
          <a:bodyPr>
            <a:normAutofit/>
          </a:bodyPr>
          <a:lstStyle>
            <a:lvl1pPr marL="0" indent="0">
              <a:lnSpc>
                <a:spcPct val="98000"/>
              </a:lnSpc>
              <a:buNone/>
              <a:defRPr sz="2400">
                <a:latin typeface="Georgia" panose="02040502050405020303" pitchFamily="18" charset="0"/>
              </a:defRPr>
            </a:lvl1pPr>
            <a:lvl2pPr marL="269875" indent="-269875">
              <a:lnSpc>
                <a:spcPct val="98000"/>
              </a:lnSpc>
              <a:defRPr sz="2400">
                <a:latin typeface="Georgia" panose="02040502050405020303" pitchFamily="18" charset="0"/>
              </a:defRPr>
            </a:lvl2pPr>
            <a:lvl3pPr marL="0" indent="0">
              <a:lnSpc>
                <a:spcPct val="98000"/>
              </a:lnSpc>
              <a:buNone/>
              <a:defRPr sz="1300">
                <a:latin typeface="+mn-lt"/>
              </a:defRPr>
            </a:lvl3pPr>
            <a:lvl4pPr marL="0" indent="0">
              <a:lnSpc>
                <a:spcPct val="98000"/>
              </a:lnSpc>
              <a:buNone/>
              <a:defRPr sz="1300" b="1">
                <a:latin typeface="+mn-lt"/>
              </a:defRPr>
            </a:lvl4pPr>
            <a:lvl5pPr marL="180975" indent="-180975">
              <a:lnSpc>
                <a:spcPct val="98000"/>
              </a:lnSpc>
              <a:tabLst/>
              <a:defRPr sz="13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66DE9A-93DF-EBDE-4E30-66F6FE91DE84}"/>
              </a:ext>
            </a:extLst>
          </p:cNvPr>
          <p:cNvSpPr>
            <a:spLocks noGrp="1"/>
          </p:cNvSpPr>
          <p:nvPr>
            <p:ph type="dt" sz="half" idx="10"/>
          </p:nvPr>
        </p:nvSpPr>
        <p:spPr/>
        <p:txBody>
          <a:bodyPr/>
          <a:lstStyle/>
          <a:p>
            <a:fld id="{1FB90C74-8ABF-4022-9A3F-6BE74D63C285}" type="datetime1">
              <a:rPr lang="en-GB" smtClean="0"/>
              <a:t>30/04/2026</a:t>
            </a:fld>
            <a:endParaRPr lang="en-GB"/>
          </a:p>
        </p:txBody>
      </p:sp>
      <p:sp>
        <p:nvSpPr>
          <p:cNvPr id="5" name="Footer Placeholder 4">
            <a:extLst>
              <a:ext uri="{FF2B5EF4-FFF2-40B4-BE49-F238E27FC236}">
                <a16:creationId xmlns:a16="http://schemas.microsoft.com/office/drawing/2014/main" id="{2902B8C3-A8D1-A2E0-78F1-586746B4AB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CB66AF-962C-362C-6D69-1B22304F8B7A}"/>
              </a:ext>
            </a:extLst>
          </p:cNvPr>
          <p:cNvSpPr>
            <a:spLocks noGrp="1"/>
          </p:cNvSpPr>
          <p:nvPr>
            <p:ph type="sldNum" sz="quarter" idx="12"/>
          </p:nvPr>
        </p:nvSpPr>
        <p:spPr/>
        <p:txBody>
          <a:bodyPr/>
          <a:lstStyle/>
          <a:p>
            <a:fld id="{C60B6CEB-00FD-4EF2-810E-E0CF7536FD01}" type="slidenum">
              <a:rPr lang="en-GB" smtClean="0"/>
              <a:t>‹#›</a:t>
            </a:fld>
            <a:endParaRPr lang="en-GB"/>
          </a:p>
        </p:txBody>
      </p:sp>
      <p:sp>
        <p:nvSpPr>
          <p:cNvPr id="9" name="Content Placeholder 2">
            <a:extLst>
              <a:ext uri="{FF2B5EF4-FFF2-40B4-BE49-F238E27FC236}">
                <a16:creationId xmlns:a16="http://schemas.microsoft.com/office/drawing/2014/main" id="{5555CAEC-6F7C-764A-A861-A6D5814F7609}"/>
              </a:ext>
            </a:extLst>
          </p:cNvPr>
          <p:cNvSpPr>
            <a:spLocks noGrp="1"/>
          </p:cNvSpPr>
          <p:nvPr>
            <p:ph idx="13"/>
          </p:nvPr>
        </p:nvSpPr>
        <p:spPr>
          <a:xfrm>
            <a:off x="5498644" y="1477281"/>
            <a:ext cx="2987959" cy="4415517"/>
          </a:xfrm>
        </p:spPr>
        <p:txBody>
          <a:bodyPr>
            <a:normAutofit/>
          </a:bodyPr>
          <a:lstStyle>
            <a:lvl1pPr marL="0" indent="0">
              <a:lnSpc>
                <a:spcPct val="98000"/>
              </a:lnSpc>
              <a:buNone/>
              <a:defRPr sz="1300">
                <a:latin typeface="+mn-lt"/>
              </a:defRPr>
            </a:lvl1pPr>
            <a:lvl2pPr marL="180975" indent="-180975">
              <a:lnSpc>
                <a:spcPct val="98000"/>
              </a:lnSpc>
              <a:defRPr sz="1300">
                <a:latin typeface="+mn-lt"/>
              </a:defRPr>
            </a:lvl2pPr>
            <a:lvl3pPr marL="358775" indent="-177800">
              <a:lnSpc>
                <a:spcPct val="98000"/>
              </a:lnSpc>
              <a:defRPr sz="1300">
                <a:latin typeface="+mn-lt"/>
              </a:defRPr>
            </a:lvl3pPr>
            <a:lvl4pPr marL="539750" indent="-180975">
              <a:lnSpc>
                <a:spcPct val="98000"/>
              </a:lnSpc>
              <a:defRPr sz="1300">
                <a:latin typeface="+mn-lt"/>
              </a:defRPr>
            </a:lvl4pPr>
            <a:lvl5pPr marL="717550" indent="-177800">
              <a:lnSpc>
                <a:spcPct val="98000"/>
              </a:lnSpc>
              <a:tabLst/>
              <a:defRPr sz="13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D35F25B0-8F42-4BD4-60FB-05DB625EC724}"/>
              </a:ext>
            </a:extLst>
          </p:cNvPr>
          <p:cNvSpPr>
            <a:spLocks noGrp="1"/>
          </p:cNvSpPr>
          <p:nvPr>
            <p:ph idx="14"/>
          </p:nvPr>
        </p:nvSpPr>
        <p:spPr>
          <a:xfrm>
            <a:off x="8765426" y="1477280"/>
            <a:ext cx="2987959" cy="4415517"/>
          </a:xfrm>
        </p:spPr>
        <p:txBody>
          <a:bodyPr>
            <a:normAutofit/>
          </a:bodyPr>
          <a:lstStyle>
            <a:lvl1pPr marL="0" indent="0">
              <a:lnSpc>
                <a:spcPct val="98000"/>
              </a:lnSpc>
              <a:buNone/>
              <a:defRPr sz="1300">
                <a:latin typeface="+mn-lt"/>
              </a:defRPr>
            </a:lvl1pPr>
            <a:lvl2pPr marL="180975" indent="-180975">
              <a:lnSpc>
                <a:spcPct val="98000"/>
              </a:lnSpc>
              <a:defRPr sz="1300">
                <a:latin typeface="+mn-lt"/>
              </a:defRPr>
            </a:lvl2pPr>
            <a:lvl3pPr marL="358775" indent="-177800">
              <a:lnSpc>
                <a:spcPct val="98000"/>
              </a:lnSpc>
              <a:defRPr sz="1300">
                <a:latin typeface="+mn-lt"/>
              </a:defRPr>
            </a:lvl3pPr>
            <a:lvl4pPr marL="539750" indent="-180975">
              <a:lnSpc>
                <a:spcPct val="98000"/>
              </a:lnSpc>
              <a:defRPr sz="1300">
                <a:latin typeface="+mn-lt"/>
              </a:defRPr>
            </a:lvl4pPr>
            <a:lvl5pPr marL="717550" indent="-177800">
              <a:lnSpc>
                <a:spcPct val="98000"/>
              </a:lnSpc>
              <a:tabLst/>
              <a:defRPr sz="13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128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Content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6BA5-ACCD-78BC-DF0C-B41A599640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C1A502-743F-F12A-0681-5C64290E1F3F}"/>
              </a:ext>
            </a:extLst>
          </p:cNvPr>
          <p:cNvSpPr>
            <a:spLocks noGrp="1"/>
          </p:cNvSpPr>
          <p:nvPr>
            <p:ph idx="1"/>
          </p:nvPr>
        </p:nvSpPr>
        <p:spPr>
          <a:xfrm>
            <a:off x="447675" y="1477282"/>
            <a:ext cx="7513411" cy="4415517"/>
          </a:xfrm>
        </p:spPr>
        <p:txBody>
          <a:bodyPr>
            <a:normAutofit/>
          </a:bodyPr>
          <a:lstStyle>
            <a:lvl1pPr marL="0" indent="0">
              <a:lnSpc>
                <a:spcPct val="98000"/>
              </a:lnSpc>
              <a:buNone/>
              <a:defRPr sz="2400">
                <a:latin typeface="Georgia" panose="02040502050405020303" pitchFamily="18" charset="0"/>
              </a:defRPr>
            </a:lvl1pPr>
            <a:lvl2pPr marL="269875" indent="-269875">
              <a:lnSpc>
                <a:spcPct val="98000"/>
              </a:lnSpc>
              <a:defRPr sz="2400">
                <a:latin typeface="Georgia" panose="02040502050405020303" pitchFamily="18" charset="0"/>
              </a:defRPr>
            </a:lvl2pPr>
            <a:lvl3pPr marL="0" indent="0">
              <a:lnSpc>
                <a:spcPct val="98000"/>
              </a:lnSpc>
              <a:buNone/>
              <a:defRPr sz="1300">
                <a:latin typeface="+mn-lt"/>
              </a:defRPr>
            </a:lvl3pPr>
            <a:lvl4pPr marL="0" indent="0">
              <a:lnSpc>
                <a:spcPct val="98000"/>
              </a:lnSpc>
              <a:buNone/>
              <a:defRPr sz="1300" b="1">
                <a:latin typeface="+mn-lt"/>
              </a:defRPr>
            </a:lvl4pPr>
            <a:lvl5pPr marL="180975" indent="-180975">
              <a:lnSpc>
                <a:spcPct val="98000"/>
              </a:lnSpc>
              <a:tabLst/>
              <a:defRPr sz="13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66DE9A-93DF-EBDE-4E30-66F6FE91DE84}"/>
              </a:ext>
            </a:extLst>
          </p:cNvPr>
          <p:cNvSpPr>
            <a:spLocks noGrp="1"/>
          </p:cNvSpPr>
          <p:nvPr>
            <p:ph type="dt" sz="half" idx="10"/>
          </p:nvPr>
        </p:nvSpPr>
        <p:spPr/>
        <p:txBody>
          <a:bodyPr/>
          <a:lstStyle/>
          <a:p>
            <a:fld id="{1FB90C74-8ABF-4022-9A3F-6BE74D63C285}" type="datetime1">
              <a:rPr lang="en-GB" smtClean="0"/>
              <a:t>30/04/2026</a:t>
            </a:fld>
            <a:endParaRPr lang="en-GB"/>
          </a:p>
        </p:txBody>
      </p:sp>
      <p:sp>
        <p:nvSpPr>
          <p:cNvPr id="5" name="Footer Placeholder 4">
            <a:extLst>
              <a:ext uri="{FF2B5EF4-FFF2-40B4-BE49-F238E27FC236}">
                <a16:creationId xmlns:a16="http://schemas.microsoft.com/office/drawing/2014/main" id="{2902B8C3-A8D1-A2E0-78F1-586746B4AB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CB66AF-962C-362C-6D69-1B22304F8B7A}"/>
              </a:ext>
            </a:extLst>
          </p:cNvPr>
          <p:cNvSpPr>
            <a:spLocks noGrp="1"/>
          </p:cNvSpPr>
          <p:nvPr>
            <p:ph type="sldNum" sz="quarter" idx="12"/>
          </p:nvPr>
        </p:nvSpPr>
        <p:spPr/>
        <p:txBody>
          <a:bodyPr/>
          <a:lstStyle/>
          <a:p>
            <a:fld id="{C60B6CEB-00FD-4EF2-810E-E0CF7536FD01}" type="slidenum">
              <a:rPr lang="en-GB" smtClean="0"/>
              <a:t>‹#›</a:t>
            </a:fld>
            <a:endParaRPr lang="en-GB"/>
          </a:p>
        </p:txBody>
      </p:sp>
    </p:spTree>
    <p:extLst>
      <p:ext uri="{BB962C8B-B14F-4D97-AF65-F5344CB8AC3E}">
        <p14:creationId xmlns:p14="http://schemas.microsoft.com/office/powerpoint/2010/main" val="270235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6BA5-ACCD-78BC-DF0C-B41A599640DB}"/>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4266DE9A-93DF-EBDE-4E30-66F6FE91DE84}"/>
              </a:ext>
            </a:extLst>
          </p:cNvPr>
          <p:cNvSpPr>
            <a:spLocks noGrp="1"/>
          </p:cNvSpPr>
          <p:nvPr>
            <p:ph type="dt" sz="half" idx="10"/>
          </p:nvPr>
        </p:nvSpPr>
        <p:spPr/>
        <p:txBody>
          <a:bodyPr/>
          <a:lstStyle/>
          <a:p>
            <a:fld id="{1FB90C74-8ABF-4022-9A3F-6BE74D63C285}" type="datetime1">
              <a:rPr lang="en-GB" smtClean="0"/>
              <a:t>30/04/2026</a:t>
            </a:fld>
            <a:endParaRPr lang="en-GB"/>
          </a:p>
        </p:txBody>
      </p:sp>
      <p:sp>
        <p:nvSpPr>
          <p:cNvPr id="5" name="Footer Placeholder 4">
            <a:extLst>
              <a:ext uri="{FF2B5EF4-FFF2-40B4-BE49-F238E27FC236}">
                <a16:creationId xmlns:a16="http://schemas.microsoft.com/office/drawing/2014/main" id="{2902B8C3-A8D1-A2E0-78F1-586746B4AB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CB66AF-962C-362C-6D69-1B22304F8B7A}"/>
              </a:ext>
            </a:extLst>
          </p:cNvPr>
          <p:cNvSpPr>
            <a:spLocks noGrp="1"/>
          </p:cNvSpPr>
          <p:nvPr>
            <p:ph type="sldNum" sz="quarter" idx="12"/>
          </p:nvPr>
        </p:nvSpPr>
        <p:spPr/>
        <p:txBody>
          <a:bodyPr/>
          <a:lstStyle/>
          <a:p>
            <a:fld id="{C60B6CEB-00FD-4EF2-810E-E0CF7536FD01}" type="slidenum">
              <a:rPr lang="en-GB" smtClean="0"/>
              <a:t>‹#›</a:t>
            </a:fld>
            <a:endParaRPr lang="en-GB"/>
          </a:p>
        </p:txBody>
      </p:sp>
      <p:sp>
        <p:nvSpPr>
          <p:cNvPr id="10" name="Picture Placeholder 9">
            <a:extLst>
              <a:ext uri="{FF2B5EF4-FFF2-40B4-BE49-F238E27FC236}">
                <a16:creationId xmlns:a16="http://schemas.microsoft.com/office/drawing/2014/main" id="{7006D512-91C1-D8FA-ED3B-4C82A09F307E}"/>
              </a:ext>
            </a:extLst>
          </p:cNvPr>
          <p:cNvSpPr>
            <a:spLocks noGrp="1"/>
          </p:cNvSpPr>
          <p:nvPr>
            <p:ph type="pic" sz="quarter" idx="13"/>
          </p:nvPr>
        </p:nvSpPr>
        <p:spPr>
          <a:xfrm>
            <a:off x="447675" y="1393370"/>
            <a:ext cx="11309350" cy="3991429"/>
          </a:xfrm>
        </p:spPr>
        <p:txBody>
          <a:bodyPr/>
          <a:lstStyle/>
          <a:p>
            <a:r>
              <a:rPr lang="en-US"/>
              <a:t>Click icon to add picture</a:t>
            </a:r>
            <a:endParaRPr lang="en-GB"/>
          </a:p>
        </p:txBody>
      </p:sp>
    </p:spTree>
    <p:extLst>
      <p:ext uri="{BB962C8B-B14F-4D97-AF65-F5344CB8AC3E}">
        <p14:creationId xmlns:p14="http://schemas.microsoft.com/office/powerpoint/2010/main" val="138485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A10074-9A2E-7BD8-7753-93F10E57E729}"/>
              </a:ext>
            </a:extLst>
          </p:cNvPr>
          <p:cNvSpPr>
            <a:spLocks noGrp="1"/>
          </p:cNvSpPr>
          <p:nvPr>
            <p:ph type="title"/>
          </p:nvPr>
        </p:nvSpPr>
        <p:spPr>
          <a:xfrm>
            <a:off x="447674" y="153736"/>
            <a:ext cx="11308895" cy="978378"/>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64CFB8-1966-DE35-CC22-9D60D62B66A7}"/>
              </a:ext>
            </a:extLst>
          </p:cNvPr>
          <p:cNvSpPr>
            <a:spLocks noGrp="1"/>
          </p:cNvSpPr>
          <p:nvPr>
            <p:ph type="body" idx="1"/>
          </p:nvPr>
        </p:nvSpPr>
        <p:spPr>
          <a:xfrm>
            <a:off x="447675" y="1477282"/>
            <a:ext cx="11308894" cy="441551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E881F37-CBEA-CD75-98C9-1DADB540E789}"/>
              </a:ext>
            </a:extLst>
          </p:cNvPr>
          <p:cNvSpPr>
            <a:spLocks noGrp="1"/>
          </p:cNvSpPr>
          <p:nvPr>
            <p:ph type="dt" sz="half" idx="2"/>
          </p:nvPr>
        </p:nvSpPr>
        <p:spPr>
          <a:xfrm>
            <a:off x="6527788" y="6400796"/>
            <a:ext cx="3683012" cy="240847"/>
          </a:xfrm>
          <a:prstGeom prst="rect">
            <a:avLst/>
          </a:prstGeom>
        </p:spPr>
        <p:txBody>
          <a:bodyPr vert="horz" lIns="0" tIns="0" rIns="0" bIns="0" rtlCol="0" anchor="ctr"/>
          <a:lstStyle>
            <a:lvl1pPr algn="r">
              <a:defRPr sz="1000">
                <a:solidFill>
                  <a:schemeClr val="tx1"/>
                </a:solidFill>
              </a:defRPr>
            </a:lvl1pPr>
          </a:lstStyle>
          <a:p>
            <a:fld id="{34DCE01A-F62A-484C-8158-939198939CA4}" type="datetime1">
              <a:rPr lang="en-GB" smtClean="0"/>
              <a:t>30/04/2026</a:t>
            </a:fld>
            <a:endParaRPr lang="en-GB"/>
          </a:p>
        </p:txBody>
      </p:sp>
      <p:sp>
        <p:nvSpPr>
          <p:cNvPr id="5" name="Footer Placeholder 4">
            <a:extLst>
              <a:ext uri="{FF2B5EF4-FFF2-40B4-BE49-F238E27FC236}">
                <a16:creationId xmlns:a16="http://schemas.microsoft.com/office/drawing/2014/main" id="{AED0E5D0-309F-8FC6-2192-2C0DB7966B44}"/>
              </a:ext>
            </a:extLst>
          </p:cNvPr>
          <p:cNvSpPr>
            <a:spLocks noGrp="1"/>
          </p:cNvSpPr>
          <p:nvPr>
            <p:ph type="ftr" sz="quarter" idx="3"/>
          </p:nvPr>
        </p:nvSpPr>
        <p:spPr>
          <a:xfrm>
            <a:off x="1494971" y="6400796"/>
            <a:ext cx="4169243" cy="240847"/>
          </a:xfrm>
          <a:prstGeom prst="rect">
            <a:avLst/>
          </a:prstGeom>
        </p:spPr>
        <p:txBody>
          <a:bodyPr vert="horz" lIns="0" tIns="0" rIns="0" bIns="0" rtlCol="0" anchor="ctr"/>
          <a:lstStyle>
            <a:lvl1pPr algn="l">
              <a:defRPr sz="10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D1D8C85C-59F3-D3A6-5F26-F09F83681070}"/>
              </a:ext>
            </a:extLst>
          </p:cNvPr>
          <p:cNvSpPr>
            <a:spLocks noGrp="1"/>
          </p:cNvSpPr>
          <p:nvPr>
            <p:ph type="sldNum" sz="quarter" idx="4"/>
          </p:nvPr>
        </p:nvSpPr>
        <p:spPr>
          <a:xfrm>
            <a:off x="5664213" y="6400796"/>
            <a:ext cx="867229" cy="240847"/>
          </a:xfrm>
          <a:prstGeom prst="rect">
            <a:avLst/>
          </a:prstGeom>
        </p:spPr>
        <p:txBody>
          <a:bodyPr vert="horz" lIns="0" tIns="0" rIns="0" bIns="0" rtlCol="0" anchor="ctr"/>
          <a:lstStyle>
            <a:lvl1pPr algn="ctr">
              <a:defRPr sz="1000">
                <a:solidFill>
                  <a:schemeClr val="tx1"/>
                </a:solidFill>
              </a:defRPr>
            </a:lvl1pPr>
          </a:lstStyle>
          <a:p>
            <a:fld id="{C60B6CEB-00FD-4EF2-810E-E0CF7536FD01}" type="slidenum">
              <a:rPr lang="en-GB" smtClean="0"/>
              <a:pPr/>
              <a:t>‹#›</a:t>
            </a:fld>
            <a:endParaRPr lang="en-GB"/>
          </a:p>
        </p:txBody>
      </p:sp>
      <p:sp>
        <p:nvSpPr>
          <p:cNvPr id="12" name="Rectangle 11">
            <a:extLst>
              <a:ext uri="{FF2B5EF4-FFF2-40B4-BE49-F238E27FC236}">
                <a16:creationId xmlns:a16="http://schemas.microsoft.com/office/drawing/2014/main" id="{3188A43E-8102-92FD-6853-9D13A63BC2ED}"/>
              </a:ext>
            </a:extLst>
          </p:cNvPr>
          <p:cNvSpPr/>
          <p:nvPr userDrawn="1"/>
        </p:nvSpPr>
        <p:spPr>
          <a:xfrm>
            <a:off x="442910" y="1082212"/>
            <a:ext cx="239713" cy="6077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a:extLst>
              <a:ext uri="{FF2B5EF4-FFF2-40B4-BE49-F238E27FC236}">
                <a16:creationId xmlns:a16="http://schemas.microsoft.com/office/drawing/2014/main" id="{1B3E110C-699A-8D04-033B-4133CB5B2404}"/>
              </a:ext>
            </a:extLst>
          </p:cNvPr>
          <p:cNvPicPr>
            <a:picLocks noChangeAspect="1"/>
          </p:cNvPicPr>
          <p:nvPr userDrawn="1"/>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459464" y="6029132"/>
            <a:ext cx="796249" cy="600072"/>
          </a:xfrm>
          <a:prstGeom prst="rect">
            <a:avLst/>
          </a:prstGeom>
        </p:spPr>
      </p:pic>
      <p:pic>
        <p:nvPicPr>
          <p:cNvPr id="16" name="Graphic 15">
            <a:extLst>
              <a:ext uri="{FF2B5EF4-FFF2-40B4-BE49-F238E27FC236}">
                <a16:creationId xmlns:a16="http://schemas.microsoft.com/office/drawing/2014/main" id="{6435A84B-8780-7556-5EC8-8E3CDE0B5188}"/>
              </a:ext>
            </a:extLst>
          </p:cNvPr>
          <p:cNvPicPr>
            <a:picLocks noChangeAspect="1"/>
          </p:cNvPicPr>
          <p:nvPr userDrawn="1"/>
        </p:nvPicPr>
        <p:blipFill>
          <a:blip r:embed="rId20" cstate="print">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0385426" y="6234535"/>
            <a:ext cx="1374786" cy="391017"/>
          </a:xfrm>
          <a:prstGeom prst="rect">
            <a:avLst/>
          </a:prstGeom>
        </p:spPr>
      </p:pic>
    </p:spTree>
    <p:extLst>
      <p:ext uri="{BB962C8B-B14F-4D97-AF65-F5344CB8AC3E}">
        <p14:creationId xmlns:p14="http://schemas.microsoft.com/office/powerpoint/2010/main" val="83009565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9" r:id="rId5"/>
    <p:sldLayoutId id="2147483662" r:id="rId6"/>
    <p:sldLayoutId id="2147483663" r:id="rId7"/>
    <p:sldLayoutId id="2147483664" r:id="rId8"/>
    <p:sldLayoutId id="2147483665" r:id="rId9"/>
    <p:sldLayoutId id="2147483666" r:id="rId10"/>
    <p:sldLayoutId id="2147483660" r:id="rId11"/>
    <p:sldLayoutId id="2147483661" r:id="rId12"/>
    <p:sldLayoutId id="2147483651" r:id="rId13"/>
    <p:sldLayoutId id="2147483658" r:id="rId14"/>
    <p:sldLayoutId id="2147483654" r:id="rId15"/>
    <p:sldLayoutId id="214748365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80975" indent="-180975" algn="l" defTabSz="914400"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1pPr>
      <a:lvl2pPr marL="358775" indent="-177800" algn="l" defTabSz="914400"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539750" indent="-180975" algn="l" defTabSz="914400"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717550" indent="-177800" algn="l" defTabSz="914400"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898525" indent="-180975" algn="l" defTabSz="914400"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jpe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11.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jpeg"/><Relationship Id="rId23" Type="http://schemas.openxmlformats.org/officeDocument/2006/relationships/image" Target="../media/image36.png"/><Relationship Id="rId28" Type="http://schemas.openxmlformats.org/officeDocument/2006/relationships/hyperlink" Target="https://leeds365.sharepoint.com/:x:/s/TEAM-LUBSEmployabilityandOpportunity/IQBhuuZrhL55SJ5jHd6ILxLCATWGeHwPIEKAceofK4pGDLM?e=yN4BEG" TargetMode="External"/><Relationship Id="rId10" Type="http://schemas.openxmlformats.org/officeDocument/2006/relationships/image" Target="../media/image23.png"/><Relationship Id="rId19" Type="http://schemas.openxmlformats.org/officeDocument/2006/relationships/image" Target="../media/image32.jpe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jpeg"/><Relationship Id="rId22" Type="http://schemas.openxmlformats.org/officeDocument/2006/relationships/image" Target="../media/image35.png"/><Relationship Id="rId27"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hyperlink" Target="https://students.business.leeds.ac.uk/the-lubs-employability-and-opportunity-team/undergraduates/nurturing-talent-mentoring-scheme/"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s://students.leeds.ac.uk/careers-jobs/doc/find-job#:~:text=you%20with%20applications.-,Job%20websites,-Thousands%20of%20new" TargetMode="External"/><Relationship Id="rId3" Type="http://schemas.openxmlformats.org/officeDocument/2006/relationships/hyperlink" Target="https://careerset.com/leeds" TargetMode="External"/><Relationship Id="rId7" Type="http://schemas.openxmlformats.org/officeDocument/2006/relationships/hyperlink" Target="https://mycareer.leeds.ac.uk/"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s://targetjobs.co.uk/careers-advice/uk300" TargetMode="External"/><Relationship Id="rId5" Type="http://schemas.openxmlformats.org/officeDocument/2006/relationships/hyperlink" Target="https://digital.top100graduateemployers.com/view/844684358/" TargetMode="External"/><Relationship Id="rId10" Type="http://schemas.openxmlformats.org/officeDocument/2006/relationships/hyperlink" Target="https://the-trackr.com/trackers/" TargetMode="External"/><Relationship Id="rId4" Type="http://schemas.openxmlformats.org/officeDocument/2006/relationships/hyperlink" Target="https://www.linkedin.com/learning/topics/professional-certificates" TargetMode="External"/><Relationship Id="rId9" Type="http://schemas.openxmlformats.org/officeDocument/2006/relationships/hyperlink" Target="https://www.brightnetwork.co.uk/industrial-placement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leedsunicareers.wpcomstaging.com/" TargetMode="External"/><Relationship Id="rId3" Type="http://schemas.openxmlformats.org/officeDocument/2006/relationships/hyperlink" Target="https://mycareer.leeds.ac.uk/" TargetMode="External"/><Relationship Id="rId7" Type="http://schemas.openxmlformats.org/officeDocument/2006/relationships/image" Target="../media/image45.jpeg"/><Relationship Id="rId12"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mycareer.leeds.ac.uk/leap/placements.html?page=schemes&amp;id=18&amp;service=Careers+Service" TargetMode="External"/><Relationship Id="rId11" Type="http://schemas.openxmlformats.org/officeDocument/2006/relationships/hyperlink" Target="https://students.business.leeds.ac.uk/the-lubs-employability-and-opportunity-team/forage-virtual-internships/" TargetMode="External"/><Relationship Id="rId5" Type="http://schemas.openxmlformats.org/officeDocument/2006/relationships/image" Target="../media/image44.jpeg"/><Relationship Id="rId10" Type="http://schemas.openxmlformats.org/officeDocument/2006/relationships/image" Target="../media/image47.png"/><Relationship Id="rId4" Type="http://schemas.openxmlformats.org/officeDocument/2006/relationships/image" Target="../media/image43.jpeg"/><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hyperlink" Target="https://students.business.leeds.ac.uk/the-lubs-employability-and-opportunity-team/lubs-careers-opportunities-hub/"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hyperlink" Target="https://www.instagram.com/lubsemployability/" TargetMode="External"/><Relationship Id="rId3" Type="http://schemas.openxmlformats.org/officeDocument/2006/relationships/hyperlink" Target="https://sway.cloud.microsoft/aeUukR6AdazK7Eb6?ref=Link" TargetMode="External"/><Relationship Id="rId7" Type="http://schemas.openxmlformats.org/officeDocument/2006/relationships/hyperlink" Target="https://students.business.leeds.ac.uk/the-lubs-employability-and-opportunity-team/undergraduates/year-in-industry/"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mailto:LUBSopportunity@leeds.ac.uk" TargetMode="External"/><Relationship Id="rId5" Type="http://schemas.openxmlformats.org/officeDocument/2006/relationships/hyperlink" Target="mailto:LUBSplacements@leeds.ac.uk" TargetMode="External"/><Relationship Id="rId4" Type="http://schemas.openxmlformats.org/officeDocument/2006/relationships/image" Target="../media/image50.pn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hyperlink" Target="https://mycareer.leeds.ac.uk/leap/event.html?id=15640&amp;service=Careers+Service"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mycareer.leeds.ac.uk/leap/event.html?id=15474&amp;service=Careers+Service"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54.jpeg"/><Relationship Id="rId5" Type="http://schemas.openxmlformats.org/officeDocument/2006/relationships/image" Target="../media/image41.png"/><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hyperlink" Target="mailto:LUBSopportunity@leeds.ac.uk"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hyperlink" Target="mailto:LUBSplacements@leeds.ac.u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leeds.ac.uk/undergraduate-fees/doc/fees-undergraduate-fee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students.leeds.ac.uk/fees-fundin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students.leeds.ac.uk/funding-grants-work-placements/doc/fees-money-work-placem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8BFE3D-C129-0981-AFFC-BBB87DA38623}"/>
              </a:ext>
            </a:extLst>
          </p:cNvPr>
          <p:cNvSpPr>
            <a:spLocks noGrp="1"/>
          </p:cNvSpPr>
          <p:nvPr>
            <p:ph type="ctrTitle"/>
          </p:nvPr>
        </p:nvSpPr>
        <p:spPr>
          <a:xfrm>
            <a:off x="434975" y="1600200"/>
            <a:ext cx="6111045" cy="3035298"/>
          </a:xfrm>
        </p:spPr>
        <p:txBody>
          <a:bodyPr>
            <a:normAutofit/>
          </a:bodyPr>
          <a:lstStyle/>
          <a:p>
            <a:r>
              <a:rPr lang="en-GB" b="1" dirty="0"/>
              <a:t>LUBS </a:t>
            </a:r>
            <a:br>
              <a:rPr lang="en-GB" b="1" dirty="0"/>
            </a:br>
            <a:r>
              <a:rPr lang="en-GB" b="1" dirty="0"/>
              <a:t>Year in Industry</a:t>
            </a:r>
            <a:br>
              <a:rPr lang="en-GB" b="1" dirty="0"/>
            </a:br>
            <a:r>
              <a:rPr lang="en-GB" b="1" dirty="0"/>
              <a:t>Work Placement</a:t>
            </a:r>
            <a:br>
              <a:rPr lang="en-GB" b="1" dirty="0"/>
            </a:br>
            <a:r>
              <a:rPr lang="en-GB" sz="3600" dirty="0"/>
              <a:t>First Year Session</a:t>
            </a:r>
            <a:endParaRPr lang="en-GB" dirty="0"/>
          </a:p>
        </p:txBody>
      </p:sp>
      <p:sp>
        <p:nvSpPr>
          <p:cNvPr id="4" name="Title 2">
            <a:extLst>
              <a:ext uri="{FF2B5EF4-FFF2-40B4-BE49-F238E27FC236}">
                <a16:creationId xmlns:a16="http://schemas.microsoft.com/office/drawing/2014/main" id="{E1830066-2CCF-A8BE-A3B9-9368C4A8733B}"/>
              </a:ext>
            </a:extLst>
          </p:cNvPr>
          <p:cNvSpPr txBox="1">
            <a:spLocks/>
          </p:cNvSpPr>
          <p:nvPr/>
        </p:nvSpPr>
        <p:spPr>
          <a:xfrm>
            <a:off x="434975" y="5330843"/>
            <a:ext cx="5864225" cy="320693"/>
          </a:xfrm>
          <a:prstGeom prst="rect">
            <a:avLst/>
          </a:prstGeom>
        </p:spPr>
        <p:txBody>
          <a:bodyPr vert="horz" lIns="0" tIns="0" rIns="0" bIns="0" rtlCol="0" anchor="b">
            <a:normAutofit/>
          </a:bodyPr>
          <a:lstStyle>
            <a:lvl1pPr algn="l" defTabSz="914400" rtl="0" eaLnBrk="1" latinLnBrk="0" hangingPunct="1">
              <a:lnSpc>
                <a:spcPct val="95000"/>
              </a:lnSpc>
              <a:spcBef>
                <a:spcPct val="0"/>
              </a:spcBef>
              <a:buNone/>
              <a:defRPr sz="5400" kern="1200">
                <a:solidFill>
                  <a:schemeClr val="tx1"/>
                </a:solidFill>
                <a:latin typeface="+mj-lt"/>
                <a:ea typeface="+mj-ea"/>
                <a:cs typeface="+mj-cs"/>
              </a:defRPr>
            </a:lvl1pPr>
          </a:lstStyle>
          <a:p>
            <a:r>
              <a:rPr lang="en-GB" sz="2000" b="1"/>
              <a:t>LUBS Employability and Opportunity Team</a:t>
            </a:r>
            <a:endParaRPr lang="en-GB" sz="2000"/>
          </a:p>
        </p:txBody>
      </p:sp>
      <p:pic>
        <p:nvPicPr>
          <p:cNvPr id="11" name="Picture Placeholder 17" descr="The Maurice Keyworth Building trees on the side of the road">
            <a:extLst>
              <a:ext uri="{FF2B5EF4-FFF2-40B4-BE49-F238E27FC236}">
                <a16:creationId xmlns:a16="http://schemas.microsoft.com/office/drawing/2014/main" id="{DD492E61-5793-801B-AEA1-AC045E681CD9}"/>
              </a:ext>
            </a:extLst>
          </p:cNvPr>
          <p:cNvPicPr>
            <a:picLocks noChangeAspect="1"/>
          </p:cNvPicPr>
          <p:nvPr/>
        </p:nvPicPr>
        <p:blipFill>
          <a:blip r:embed="rId3" cstate="print">
            <a:extLst>
              <a:ext uri="{28A0092B-C50C-407E-A947-70E740481C1C}">
                <a14:useLocalDpi xmlns:a14="http://schemas.microsoft.com/office/drawing/2010/main"/>
              </a:ext>
            </a:extLst>
          </a:blip>
          <a:srcRect l="18572" t="-6877" r="15159" b="-11054"/>
          <a:stretch>
            <a:fillRect/>
          </a:stretch>
        </p:blipFill>
        <p:spPr>
          <a:xfrm>
            <a:off x="6546020" y="-458766"/>
            <a:ext cx="5824603" cy="8101208"/>
          </a:xfrm>
          <a:custGeom>
            <a:avLst/>
            <a:gdLst>
              <a:gd name="connsiteX0" fmla="*/ 845572 w 5445126"/>
              <a:gd name="connsiteY0" fmla="*/ 0 h 6858000"/>
              <a:gd name="connsiteX1" fmla="*/ 5445126 w 5445126"/>
              <a:gd name="connsiteY1" fmla="*/ 0 h 6858000"/>
              <a:gd name="connsiteX2" fmla="*/ 5445126 w 5445126"/>
              <a:gd name="connsiteY2" fmla="*/ 6858000 h 6858000"/>
              <a:gd name="connsiteX3" fmla="*/ 806416 w 5445126"/>
              <a:gd name="connsiteY3" fmla="*/ 6858000 h 6858000"/>
              <a:gd name="connsiteX4" fmla="*/ 722120 w 5445126"/>
              <a:gd name="connsiteY4" fmla="*/ 6693952 h 6858000"/>
              <a:gd name="connsiteX5" fmla="*/ 0 w 5445126"/>
              <a:gd name="connsiteY5" fmla="*/ 3467100 h 6858000"/>
              <a:gd name="connsiteX6" fmla="*/ 722120 w 5445126"/>
              <a:gd name="connsiteY6" fmla="*/ 2402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5126" h="6858000">
                <a:moveTo>
                  <a:pt x="845572" y="0"/>
                </a:moveTo>
                <a:lnTo>
                  <a:pt x="5445126" y="0"/>
                </a:lnTo>
                <a:lnTo>
                  <a:pt x="5445126" y="6858000"/>
                </a:lnTo>
                <a:lnTo>
                  <a:pt x="806416" y="6858000"/>
                </a:lnTo>
                <a:lnTo>
                  <a:pt x="722120" y="6693952"/>
                </a:lnTo>
                <a:cubicBezTo>
                  <a:pt x="263881" y="5753053"/>
                  <a:pt x="0" y="4648524"/>
                  <a:pt x="0" y="3467100"/>
                </a:cubicBezTo>
                <a:cubicBezTo>
                  <a:pt x="0" y="2285677"/>
                  <a:pt x="263881" y="1181147"/>
                  <a:pt x="722120" y="240248"/>
                </a:cubicBezTo>
                <a:close/>
              </a:path>
            </a:pathLst>
          </a:custGeom>
        </p:spPr>
      </p:pic>
      <p:pic>
        <p:nvPicPr>
          <p:cNvPr id="18" name="Graphic 17" descr="Uni of Leeds logo in white">
            <a:extLst>
              <a:ext uri="{FF2B5EF4-FFF2-40B4-BE49-F238E27FC236}">
                <a16:creationId xmlns:a16="http://schemas.microsoft.com/office/drawing/2014/main" id="{ECA5EE41-9863-CA8A-6828-FC6085A01552}"/>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01276" y="428627"/>
            <a:ext cx="1584000" cy="450521"/>
          </a:xfrm>
          <a:prstGeom prst="rect">
            <a:avLst/>
          </a:prstGeom>
        </p:spPr>
      </p:pic>
    </p:spTree>
    <p:extLst>
      <p:ext uri="{BB962C8B-B14F-4D97-AF65-F5344CB8AC3E}">
        <p14:creationId xmlns:p14="http://schemas.microsoft.com/office/powerpoint/2010/main" val="316388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a:extLst>
              <a:ext uri="{FF2B5EF4-FFF2-40B4-BE49-F238E27FC236}">
                <a16:creationId xmlns:a16="http://schemas.microsoft.com/office/drawing/2014/main" id="{B740566F-BF74-EE69-BED6-06BA847A6398}"/>
              </a:ext>
            </a:extLst>
          </p:cNvPr>
          <p:cNvSpPr>
            <a:spLocks noGrp="1"/>
          </p:cNvSpPr>
          <p:nvPr>
            <p:ph type="title"/>
          </p:nvPr>
        </p:nvSpPr>
        <p:spPr>
          <a:xfrm>
            <a:off x="447674" y="153736"/>
            <a:ext cx="11308895" cy="978378"/>
          </a:xfrm>
        </p:spPr>
        <p:txBody>
          <a:bodyPr/>
          <a:lstStyle/>
          <a:p>
            <a:r>
              <a:rPr lang="en-GB"/>
              <a:t>What a placement year looks like – Typical timeline</a:t>
            </a:r>
          </a:p>
        </p:txBody>
      </p:sp>
      <p:pic>
        <p:nvPicPr>
          <p:cNvPr id="5" name="Picture 4" descr="A screenshot of a web page&#10;&#10;AI-generated content may be incorrect.">
            <a:extLst>
              <a:ext uri="{FF2B5EF4-FFF2-40B4-BE49-F238E27FC236}">
                <a16:creationId xmlns:a16="http://schemas.microsoft.com/office/drawing/2014/main" id="{EA9A92C7-6501-95BA-86D0-BB3C9621B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12192000" cy="6858000"/>
          </a:xfrm>
          <a:prstGeom prst="rect">
            <a:avLst/>
          </a:prstGeom>
        </p:spPr>
      </p:pic>
    </p:spTree>
    <p:extLst>
      <p:ext uri="{BB962C8B-B14F-4D97-AF65-F5344CB8AC3E}">
        <p14:creationId xmlns:p14="http://schemas.microsoft.com/office/powerpoint/2010/main" val="16446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90B7D-1541-B6A0-F2B8-B665D4232CD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7D1B6F1-CB58-B5BF-2F21-3A7271629325}"/>
              </a:ext>
            </a:extLst>
          </p:cNvPr>
          <p:cNvSpPr>
            <a:spLocks noGrp="1"/>
          </p:cNvSpPr>
          <p:nvPr>
            <p:ph type="title"/>
          </p:nvPr>
        </p:nvSpPr>
        <p:spPr/>
        <p:txBody>
          <a:bodyPr/>
          <a:lstStyle/>
          <a:p>
            <a:r>
              <a:rPr lang="en-GB" b="1"/>
              <a:t>A few examples placement providers:</a:t>
            </a:r>
          </a:p>
        </p:txBody>
      </p:sp>
      <p:pic>
        <p:nvPicPr>
          <p:cNvPr id="5160" name="Picture 40">
            <a:extLst>
              <a:ext uri="{FF2B5EF4-FFF2-40B4-BE49-F238E27FC236}">
                <a16:creationId xmlns:a16="http://schemas.microsoft.com/office/drawing/2014/main" id="{4B194DC3-212B-A9C9-8091-C20F8053FB3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047" y="8516845"/>
            <a:ext cx="2838498" cy="60866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descr="Logos of employers where previous placement students have worked, including Hiesnse, Deloitte, Lloyds, KPMG, UBS, Unilever and others.">
            <a:extLst>
              <a:ext uri="{FF2B5EF4-FFF2-40B4-BE49-F238E27FC236}">
                <a16:creationId xmlns:a16="http://schemas.microsoft.com/office/drawing/2014/main" id="{AE9C6EBB-F264-9F10-2CFE-856E4992B874}"/>
              </a:ext>
            </a:extLst>
          </p:cNvPr>
          <p:cNvGrpSpPr/>
          <p:nvPr/>
        </p:nvGrpSpPr>
        <p:grpSpPr>
          <a:xfrm>
            <a:off x="447674" y="1031192"/>
            <a:ext cx="11296978" cy="4795615"/>
            <a:chOff x="435431" y="925133"/>
            <a:chExt cx="11296978" cy="4795615"/>
          </a:xfrm>
        </p:grpSpPr>
        <p:pic>
          <p:nvPicPr>
            <p:cNvPr id="5164" name="Picture 44" descr="Hilton Hotels &amp; Resorts - Wikipedia">
              <a:extLst>
                <a:ext uri="{FF2B5EF4-FFF2-40B4-BE49-F238E27FC236}">
                  <a16:creationId xmlns:a16="http://schemas.microsoft.com/office/drawing/2014/main" id="{85262A69-074F-7D1F-88BD-499437587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4656" y="4923796"/>
              <a:ext cx="1044984" cy="79695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2591B754-F743-DD73-EE12-9D58BB78E896}"/>
                </a:ext>
              </a:extLst>
            </p:cNvPr>
            <p:cNvGrpSpPr/>
            <p:nvPr/>
          </p:nvGrpSpPr>
          <p:grpSpPr>
            <a:xfrm>
              <a:off x="435431" y="925133"/>
              <a:ext cx="11296978" cy="4645700"/>
              <a:chOff x="435431" y="925133"/>
              <a:chExt cx="11296978" cy="4645700"/>
            </a:xfrm>
          </p:grpSpPr>
          <p:pic>
            <p:nvPicPr>
              <p:cNvPr id="5122" name="Picture 2">
                <a:extLst>
                  <a:ext uri="{FF2B5EF4-FFF2-40B4-BE49-F238E27FC236}">
                    <a16:creationId xmlns:a16="http://schemas.microsoft.com/office/drawing/2014/main" id="{96A26DEA-200B-9ADC-A57D-8C6ACE7248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040" y="1444958"/>
                <a:ext cx="1670830" cy="2636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ownload UBS Logo in SVG Vector or PNG ...">
                <a:extLst>
                  <a:ext uri="{FF2B5EF4-FFF2-40B4-BE49-F238E27FC236}">
                    <a16:creationId xmlns:a16="http://schemas.microsoft.com/office/drawing/2014/main" id="{F2B529E3-9845-FA07-0C8C-59A5B23483D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494" t="26358" r="8532" b="27086"/>
              <a:stretch>
                <a:fillRect/>
              </a:stretch>
            </p:blipFill>
            <p:spPr bwMode="auto">
              <a:xfrm>
                <a:off x="807061" y="2039212"/>
                <a:ext cx="1178478" cy="44538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ypo-Logo Volkswagen Financial Services">
                <a:extLst>
                  <a:ext uri="{FF2B5EF4-FFF2-40B4-BE49-F238E27FC236}">
                    <a16:creationId xmlns:a16="http://schemas.microsoft.com/office/drawing/2014/main" id="{4D1039C7-17C8-041B-1F11-6B4C916A165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8772" b="19950"/>
              <a:stretch>
                <a:fillRect/>
              </a:stretch>
            </p:blipFill>
            <p:spPr bwMode="auto">
              <a:xfrm>
                <a:off x="3017627" y="1038753"/>
                <a:ext cx="1868876" cy="64399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26265A31-BF8A-D133-628B-9D5C7ED8BF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3171" y="2858370"/>
                <a:ext cx="1367470" cy="71108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GSK unveils new branding and logo">
                <a:extLst>
                  <a:ext uri="{FF2B5EF4-FFF2-40B4-BE49-F238E27FC236}">
                    <a16:creationId xmlns:a16="http://schemas.microsoft.com/office/drawing/2014/main" id="{EBF3442E-7569-5A0B-3174-37A79E2E121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6765" t="27385" r="14394" b="24869"/>
              <a:stretch>
                <a:fillRect/>
              </a:stretch>
            </p:blipFill>
            <p:spPr bwMode="auto">
              <a:xfrm>
                <a:off x="5620825" y="2026232"/>
                <a:ext cx="1324004" cy="516547"/>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Unilever - Wikipedia">
                <a:extLst>
                  <a:ext uri="{FF2B5EF4-FFF2-40B4-BE49-F238E27FC236}">
                    <a16:creationId xmlns:a16="http://schemas.microsoft.com/office/drawing/2014/main" id="{4B817D61-58BC-E562-A83D-0ED2A3A5CC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35002" y="938793"/>
                <a:ext cx="772283" cy="855014"/>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Lloyds Bank Logo, symbol, meaning, history, PNG, brand">
                <a:extLst>
                  <a:ext uri="{FF2B5EF4-FFF2-40B4-BE49-F238E27FC236}">
                    <a16:creationId xmlns:a16="http://schemas.microsoft.com/office/drawing/2014/main" id="{C636096E-5C47-E68E-4A68-041B9172D72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5392" b="22862"/>
              <a:stretch>
                <a:fillRect/>
              </a:stretch>
            </p:blipFill>
            <p:spPr bwMode="auto">
              <a:xfrm>
                <a:off x="9757021" y="999605"/>
                <a:ext cx="1713110" cy="496960"/>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a:extLst>
                  <a:ext uri="{FF2B5EF4-FFF2-40B4-BE49-F238E27FC236}">
                    <a16:creationId xmlns:a16="http://schemas.microsoft.com/office/drawing/2014/main" id="{B87C04FB-DBF3-E1A0-8AB0-25DC9D35E82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70851" y="3184816"/>
                <a:ext cx="2143882" cy="329253"/>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a:extLst>
                  <a:ext uri="{FF2B5EF4-FFF2-40B4-BE49-F238E27FC236}">
                    <a16:creationId xmlns:a16="http://schemas.microsoft.com/office/drawing/2014/main" id="{C9FFFF00-62A2-ED9F-29D4-8FAC836E95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5431" y="3998350"/>
                <a:ext cx="733382" cy="743248"/>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a:extLst>
                  <a:ext uri="{FF2B5EF4-FFF2-40B4-BE49-F238E27FC236}">
                    <a16:creationId xmlns:a16="http://schemas.microsoft.com/office/drawing/2014/main" id="{AF1F5C94-29A2-1265-3DC6-F5352D21A5D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85160" y="4209812"/>
                <a:ext cx="2411556" cy="237136"/>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Grant Thornton International | Audit ...">
                <a:extLst>
                  <a:ext uri="{FF2B5EF4-FFF2-40B4-BE49-F238E27FC236}">
                    <a16:creationId xmlns:a16="http://schemas.microsoft.com/office/drawing/2014/main" id="{F2AE4529-B87F-2A0B-31A3-EDFA81A657D4}"/>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r="10843"/>
              <a:stretch>
                <a:fillRect/>
              </a:stretch>
            </p:blipFill>
            <p:spPr bwMode="auto">
              <a:xfrm>
                <a:off x="4430797" y="4078616"/>
                <a:ext cx="2411556" cy="497441"/>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Loreal Logo, symbol, meaning, history ...">
                <a:extLst>
                  <a:ext uri="{FF2B5EF4-FFF2-40B4-BE49-F238E27FC236}">
                    <a16:creationId xmlns:a16="http://schemas.microsoft.com/office/drawing/2014/main" id="{FE9F4850-9C89-28E3-8157-C6CF8A2D5843}"/>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3775" t="27221" r="1" b="29529"/>
              <a:stretch>
                <a:fillRect/>
              </a:stretch>
            </p:blipFill>
            <p:spPr bwMode="auto">
              <a:xfrm>
                <a:off x="807060" y="5180607"/>
                <a:ext cx="1671987" cy="390226"/>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Kia UK Ltd - SMMT">
                <a:extLst>
                  <a:ext uri="{FF2B5EF4-FFF2-40B4-BE49-F238E27FC236}">
                    <a16:creationId xmlns:a16="http://schemas.microsoft.com/office/drawing/2014/main" id="{F99D33F9-A557-0484-0351-B43A44E42B8E}"/>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6211" t="17580" r="5226" b="10404"/>
              <a:stretch>
                <a:fillRect/>
              </a:stretch>
            </p:blipFill>
            <p:spPr bwMode="auto">
              <a:xfrm>
                <a:off x="3360479" y="2070074"/>
                <a:ext cx="1255266" cy="374179"/>
              </a:xfrm>
              <a:prstGeom prst="rect">
                <a:avLst/>
              </a:prstGeom>
              <a:noFill/>
              <a:extLst>
                <a:ext uri="{909E8E84-426E-40DD-AFC4-6F175D3DCCD1}">
                  <a14:hiddenFill xmlns:a14="http://schemas.microsoft.com/office/drawing/2010/main">
                    <a:solidFill>
                      <a:srgbClr val="FFFFFF"/>
                    </a:solidFill>
                  </a14:hiddenFill>
                </a:ext>
              </a:extLst>
            </p:spPr>
          </p:pic>
          <p:pic>
            <p:nvPicPr>
              <p:cNvPr id="5152" name="Picture 32" descr="Sportability – London PR Company adopts Sportability">
                <a:extLst>
                  <a:ext uri="{FF2B5EF4-FFF2-40B4-BE49-F238E27FC236}">
                    <a16:creationId xmlns:a16="http://schemas.microsoft.com/office/drawing/2014/main" id="{1FCFBA24-F95B-8E9E-6C71-4EA04EFEA85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60479" y="5211614"/>
                <a:ext cx="2594816" cy="291411"/>
              </a:xfrm>
              <a:prstGeom prst="rect">
                <a:avLst/>
              </a:prstGeom>
              <a:noFill/>
              <a:extLst>
                <a:ext uri="{909E8E84-426E-40DD-AFC4-6F175D3DCCD1}">
                  <a14:hiddenFill xmlns:a14="http://schemas.microsoft.com/office/drawing/2010/main">
                    <a:solidFill>
                      <a:srgbClr val="FFFFFF"/>
                    </a:solidFill>
                  </a14:hiddenFill>
                </a:ext>
              </a:extLst>
            </p:spPr>
          </p:pic>
          <p:pic>
            <p:nvPicPr>
              <p:cNvPr id="5154" name="Picture 34">
                <a:extLst>
                  <a:ext uri="{FF2B5EF4-FFF2-40B4-BE49-F238E27FC236}">
                    <a16:creationId xmlns:a16="http://schemas.microsoft.com/office/drawing/2014/main" id="{2BD13B5C-E493-A515-B005-21BA36B576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19221" y="2952909"/>
                <a:ext cx="1176410" cy="699378"/>
              </a:xfrm>
              <a:prstGeom prst="rect">
                <a:avLst/>
              </a:prstGeom>
              <a:noFill/>
              <a:extLst>
                <a:ext uri="{909E8E84-426E-40DD-AFC4-6F175D3DCCD1}">
                  <a14:hiddenFill xmlns:a14="http://schemas.microsoft.com/office/drawing/2010/main">
                    <a:solidFill>
                      <a:srgbClr val="FFFFFF"/>
                    </a:solidFill>
                  </a14:hiddenFill>
                </a:ext>
              </a:extLst>
            </p:spPr>
          </p:pic>
          <p:pic>
            <p:nvPicPr>
              <p:cNvPr id="5156" name="Picture 36" descr="Media Resources">
                <a:extLst>
                  <a:ext uri="{FF2B5EF4-FFF2-40B4-BE49-F238E27FC236}">
                    <a16:creationId xmlns:a16="http://schemas.microsoft.com/office/drawing/2014/main" id="{337E3AF7-5D7A-F926-F57B-3C74A546FCA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56171" y="5141453"/>
                <a:ext cx="3076238" cy="374276"/>
              </a:xfrm>
              <a:prstGeom prst="rect">
                <a:avLst/>
              </a:prstGeom>
              <a:noFill/>
              <a:extLst>
                <a:ext uri="{909E8E84-426E-40DD-AFC4-6F175D3DCCD1}">
                  <a14:hiddenFill xmlns:a14="http://schemas.microsoft.com/office/drawing/2010/main">
                    <a:solidFill>
                      <a:srgbClr val="FFFFFF"/>
                    </a:solidFill>
                  </a14:hiddenFill>
                </a:ext>
              </a:extLst>
            </p:spPr>
          </p:pic>
          <p:pic>
            <p:nvPicPr>
              <p:cNvPr id="5158" name="Picture 38" descr="File:BDO Deutsche Warentreuhand Logo ...">
                <a:extLst>
                  <a:ext uri="{FF2B5EF4-FFF2-40B4-BE49-F238E27FC236}">
                    <a16:creationId xmlns:a16="http://schemas.microsoft.com/office/drawing/2014/main" id="{6E7ABC00-28D7-F94E-1307-97E05FE3109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25473" y="2159490"/>
                <a:ext cx="1057778" cy="407288"/>
              </a:xfrm>
              <a:prstGeom prst="rect">
                <a:avLst/>
              </a:prstGeom>
              <a:noFill/>
              <a:extLst>
                <a:ext uri="{909E8E84-426E-40DD-AFC4-6F175D3DCCD1}">
                  <a14:hiddenFill xmlns:a14="http://schemas.microsoft.com/office/drawing/2010/main">
                    <a:solidFill>
                      <a:srgbClr val="FFFFFF"/>
                    </a:solidFill>
                  </a14:hiddenFill>
                </a:ext>
              </a:extLst>
            </p:spPr>
          </p:pic>
          <p:pic>
            <p:nvPicPr>
              <p:cNvPr id="5162" name="Picture 42" descr="Caterpillar Inc: a Case Study of ...">
                <a:extLst>
                  <a:ext uri="{FF2B5EF4-FFF2-40B4-BE49-F238E27FC236}">
                    <a16:creationId xmlns:a16="http://schemas.microsoft.com/office/drawing/2014/main" id="{4A38E543-DA4D-72DD-3EA6-45AC5B702D3D}"/>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214" t="37189" b="35768"/>
              <a:stretch>
                <a:fillRect/>
              </a:stretch>
            </p:blipFill>
            <p:spPr bwMode="auto">
              <a:xfrm>
                <a:off x="1763124" y="4134714"/>
                <a:ext cx="2121675" cy="428859"/>
              </a:xfrm>
              <a:prstGeom prst="rect">
                <a:avLst/>
              </a:prstGeom>
              <a:noFill/>
              <a:extLst>
                <a:ext uri="{909E8E84-426E-40DD-AFC4-6F175D3DCCD1}">
                  <a14:hiddenFill xmlns:a14="http://schemas.microsoft.com/office/drawing/2010/main">
                    <a:solidFill>
                      <a:srgbClr val="FFFFFF"/>
                    </a:solidFill>
                  </a14:hiddenFill>
                </a:ext>
              </a:extLst>
            </p:spPr>
          </p:pic>
          <p:pic>
            <p:nvPicPr>
              <p:cNvPr id="5166" name="Picture 46">
                <a:extLst>
                  <a:ext uri="{FF2B5EF4-FFF2-40B4-BE49-F238E27FC236}">
                    <a16:creationId xmlns:a16="http://schemas.microsoft.com/office/drawing/2014/main" id="{A533D3C9-4D25-B6EB-3B9A-7039F680090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750896" y="925133"/>
                <a:ext cx="708270" cy="849924"/>
              </a:xfrm>
              <a:prstGeom prst="rect">
                <a:avLst/>
              </a:prstGeom>
              <a:noFill/>
              <a:extLst>
                <a:ext uri="{909E8E84-426E-40DD-AFC4-6F175D3DCCD1}">
                  <a14:hiddenFill xmlns:a14="http://schemas.microsoft.com/office/drawing/2010/main">
                    <a:solidFill>
                      <a:srgbClr val="FFFFFF"/>
                    </a:solidFill>
                  </a14:hiddenFill>
                </a:ext>
              </a:extLst>
            </p:spPr>
          </p:pic>
          <p:pic>
            <p:nvPicPr>
              <p:cNvPr id="5168" name="Picture 48">
                <a:extLst>
                  <a:ext uri="{FF2B5EF4-FFF2-40B4-BE49-F238E27FC236}">
                    <a16:creationId xmlns:a16="http://schemas.microsoft.com/office/drawing/2014/main" id="{B561F2AF-E0AF-DEAC-0268-177BDA07C53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56427" y="3078850"/>
                <a:ext cx="1817652" cy="347233"/>
              </a:xfrm>
              <a:prstGeom prst="rect">
                <a:avLst/>
              </a:prstGeom>
              <a:noFill/>
              <a:extLst>
                <a:ext uri="{909E8E84-426E-40DD-AFC4-6F175D3DCCD1}">
                  <a14:hiddenFill xmlns:a14="http://schemas.microsoft.com/office/drawing/2010/main">
                    <a:solidFill>
                      <a:srgbClr val="FFFFFF"/>
                    </a:solidFill>
                  </a14:hiddenFill>
                </a:ext>
              </a:extLst>
            </p:spPr>
          </p:pic>
          <p:pic>
            <p:nvPicPr>
              <p:cNvPr id="5170" name="Picture 50" descr="Ernst &amp; Young - Wikipedia">
                <a:extLst>
                  <a:ext uri="{FF2B5EF4-FFF2-40B4-BE49-F238E27FC236}">
                    <a16:creationId xmlns:a16="http://schemas.microsoft.com/office/drawing/2014/main" id="{2667C416-D8E1-A547-74EE-6DB216D0464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918298" y="2926432"/>
                <a:ext cx="690094" cy="699378"/>
              </a:xfrm>
              <a:prstGeom prst="rect">
                <a:avLst/>
              </a:prstGeom>
              <a:noFill/>
              <a:extLst>
                <a:ext uri="{909E8E84-426E-40DD-AFC4-6F175D3DCCD1}">
                  <a14:hiddenFill xmlns:a14="http://schemas.microsoft.com/office/drawing/2010/main">
                    <a:solidFill>
                      <a:srgbClr val="FFFFFF"/>
                    </a:solidFill>
                  </a14:hiddenFill>
                </a:ext>
              </a:extLst>
            </p:spPr>
          </p:pic>
          <p:pic>
            <p:nvPicPr>
              <p:cNvPr id="5172" name="Picture 52">
                <a:extLst>
                  <a:ext uri="{FF2B5EF4-FFF2-40B4-BE49-F238E27FC236}">
                    <a16:creationId xmlns:a16="http://schemas.microsoft.com/office/drawing/2014/main" id="{55E24C3E-3AB3-8D13-1685-5AA28040783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355483" y="2039213"/>
                <a:ext cx="1039980" cy="519990"/>
              </a:xfrm>
              <a:prstGeom prst="rect">
                <a:avLst/>
              </a:prstGeom>
              <a:noFill/>
              <a:extLst>
                <a:ext uri="{909E8E84-426E-40DD-AFC4-6F175D3DCCD1}">
                  <a14:hiddenFill xmlns:a14="http://schemas.microsoft.com/office/drawing/2010/main">
                    <a:solidFill>
                      <a:srgbClr val="FFFFFF"/>
                    </a:solidFill>
                  </a14:hiddenFill>
                </a:ext>
              </a:extLst>
            </p:spPr>
          </p:pic>
          <p:pic>
            <p:nvPicPr>
              <p:cNvPr id="5174" name="Picture 54" descr="KPMG - Wikipedia">
                <a:extLst>
                  <a:ext uri="{FF2B5EF4-FFF2-40B4-BE49-F238E27FC236}">
                    <a16:creationId xmlns:a16="http://schemas.microsoft.com/office/drawing/2014/main" id="{DEA048A7-41A5-CC42-4535-1B8A028FAF5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446615" y="4097321"/>
                <a:ext cx="1256626" cy="50265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 name="TextBox 2">
            <a:extLst>
              <a:ext uri="{FF2B5EF4-FFF2-40B4-BE49-F238E27FC236}">
                <a16:creationId xmlns:a16="http://schemas.microsoft.com/office/drawing/2014/main" id="{E0CAC43F-6EF5-870A-65C7-22308C6812FC}"/>
              </a:ext>
            </a:extLst>
          </p:cNvPr>
          <p:cNvSpPr txBox="1"/>
          <p:nvPr/>
        </p:nvSpPr>
        <p:spPr>
          <a:xfrm>
            <a:off x="1393950" y="5983767"/>
            <a:ext cx="9867397" cy="584775"/>
          </a:xfrm>
          <a:prstGeom prst="rect">
            <a:avLst/>
          </a:prstGeom>
          <a:noFill/>
        </p:spPr>
        <p:txBody>
          <a:bodyPr wrap="square" lIns="91440" tIns="45720" rIns="91440" bIns="45720" anchor="t">
            <a:spAutoFit/>
          </a:bodyPr>
          <a:lstStyle/>
          <a:p>
            <a:pPr algn="ctr"/>
            <a:r>
              <a:rPr lang="en-GB" sz="1600" b="1" i="0">
                <a:solidFill>
                  <a:srgbClr val="212529"/>
                </a:solidFill>
                <a:effectLst/>
              </a:rPr>
              <a:t>View a list of some of the previous placement providers for LUBS students on </a:t>
            </a:r>
            <a:r>
              <a:rPr lang="en-GB" sz="1600" b="1" i="0" u="sng">
                <a:solidFill>
                  <a:srgbClr val="C70000"/>
                </a:solidFill>
                <a:effectLst/>
                <a:hlinkClick r:id="rId28"/>
              </a:rPr>
              <a:t>this spreadsheet.</a:t>
            </a:r>
            <a:r>
              <a:rPr lang="en-GB" sz="1600" b="1" i="0" u="sng">
                <a:solidFill>
                  <a:srgbClr val="C70000"/>
                </a:solidFill>
                <a:effectLst/>
              </a:rPr>
              <a:t> </a:t>
            </a:r>
          </a:p>
          <a:p>
            <a:pPr algn="ctr"/>
            <a:r>
              <a:rPr lang="en-GB" sz="1600" b="1"/>
              <a:t>Source: </a:t>
            </a:r>
            <a:r>
              <a:rPr lang="en-GB" sz="1600" b="1" i="0">
                <a:effectLst/>
              </a:rPr>
              <a:t>LUBS Student Guide </a:t>
            </a:r>
            <a:r>
              <a:rPr lang="en-GB" sz="1600" b="1"/>
              <a:t>| </a:t>
            </a:r>
            <a:r>
              <a:rPr lang="en-GB" sz="1600" b="1" i="0">
                <a:effectLst/>
              </a:rPr>
              <a:t>Year in Industry pages</a:t>
            </a:r>
            <a:endParaRPr lang="en-GB" sz="1600" b="1">
              <a:cs typeface="Arial"/>
            </a:endParaRPr>
          </a:p>
        </p:txBody>
      </p:sp>
    </p:spTree>
    <p:extLst>
      <p:ext uri="{BB962C8B-B14F-4D97-AF65-F5344CB8AC3E}">
        <p14:creationId xmlns:p14="http://schemas.microsoft.com/office/powerpoint/2010/main" val="409607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0E712-846F-D0E2-5B3F-A6F2E7F8F6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F2DB395-D312-9E5E-2CF1-1114D9FF42D6}"/>
              </a:ext>
            </a:extLst>
          </p:cNvPr>
          <p:cNvSpPr>
            <a:spLocks noGrp="1"/>
          </p:cNvSpPr>
          <p:nvPr>
            <p:ph type="title"/>
          </p:nvPr>
        </p:nvSpPr>
        <p:spPr/>
        <p:txBody>
          <a:bodyPr/>
          <a:lstStyle/>
          <a:p>
            <a:r>
              <a:rPr lang="en-GB" b="1" dirty="0"/>
              <a:t>Support towards the Year in Industry </a:t>
            </a:r>
          </a:p>
        </p:txBody>
      </p:sp>
      <p:sp>
        <p:nvSpPr>
          <p:cNvPr id="6" name="Content Placeholder 5">
            <a:extLst>
              <a:ext uri="{FF2B5EF4-FFF2-40B4-BE49-F238E27FC236}">
                <a16:creationId xmlns:a16="http://schemas.microsoft.com/office/drawing/2014/main" id="{9A9BA7B9-2D5D-4A41-8432-43D9FD79E818}"/>
              </a:ext>
            </a:extLst>
          </p:cNvPr>
          <p:cNvSpPr>
            <a:spLocks noGrp="1"/>
          </p:cNvSpPr>
          <p:nvPr>
            <p:ph idx="1"/>
          </p:nvPr>
        </p:nvSpPr>
        <p:spPr>
          <a:xfrm>
            <a:off x="435431" y="1282928"/>
            <a:ext cx="6398506" cy="4415517"/>
          </a:xfrm>
        </p:spPr>
        <p:txBody>
          <a:bodyPr vert="horz" lIns="0" tIns="0" rIns="0" bIns="0" rtlCol="0" anchor="t">
            <a:normAutofit/>
          </a:bodyPr>
          <a:lstStyle/>
          <a:p>
            <a:pPr marL="285750" indent="-285750">
              <a:lnSpc>
                <a:spcPct val="200000"/>
              </a:lnSpc>
              <a:buFont typeface="Arial" panose="020B0604020202020204" pitchFamily="34" charset="0"/>
              <a:buChar char="•"/>
            </a:pPr>
            <a:r>
              <a:rPr lang="en-GB" sz="1800" dirty="0">
                <a:latin typeface="Georgia"/>
              </a:rPr>
              <a:t>Module enrolment: LUBS2020 From Study to Work</a:t>
            </a:r>
            <a:endParaRPr lang="en-GB" dirty="0">
              <a:latin typeface="Georgia"/>
            </a:endParaRPr>
          </a:p>
          <a:p>
            <a:pPr lvl="2" indent="0">
              <a:lnSpc>
                <a:spcPct val="100000"/>
              </a:lnSpc>
              <a:buNone/>
            </a:pPr>
            <a:r>
              <a:rPr lang="en-GB" sz="1800" dirty="0"/>
              <a:t>Semester 1, 10 credits</a:t>
            </a:r>
          </a:p>
          <a:p>
            <a:pPr lvl="2" indent="0">
              <a:lnSpc>
                <a:spcPct val="100000"/>
              </a:lnSpc>
              <a:buNone/>
            </a:pPr>
            <a:r>
              <a:rPr lang="en-GB" sz="1800" dirty="0"/>
              <a:t>For students interested in a placement year</a:t>
            </a:r>
          </a:p>
          <a:p>
            <a:pPr lvl="2" indent="0">
              <a:lnSpc>
                <a:spcPct val="100000"/>
              </a:lnSpc>
              <a:buNone/>
            </a:pPr>
            <a:r>
              <a:rPr lang="en-GB" sz="1800" dirty="0"/>
              <a:t>Builds key job‑hunting skills: Applications, CVs, interviews</a:t>
            </a:r>
          </a:p>
          <a:p>
            <a:pPr lvl="2" indent="0">
              <a:lnSpc>
                <a:spcPct val="100000"/>
              </a:lnSpc>
              <a:buNone/>
            </a:pPr>
            <a:r>
              <a:rPr lang="en-GB" sz="1800" dirty="0"/>
              <a:t>Includes employer‑led workshops</a:t>
            </a:r>
          </a:p>
          <a:p>
            <a:pPr lvl="2" indent="0">
              <a:lnSpc>
                <a:spcPct val="100000"/>
              </a:lnSpc>
              <a:buNone/>
            </a:pPr>
            <a:endParaRPr lang="en-GB" sz="1800" dirty="0"/>
          </a:p>
          <a:p>
            <a:pPr marL="285750" indent="-285750">
              <a:lnSpc>
                <a:spcPct val="200000"/>
              </a:lnSpc>
              <a:buFont typeface="Arial" panose="020B0604020202020204" pitchFamily="34" charset="0"/>
              <a:buChar char="•"/>
            </a:pPr>
            <a:r>
              <a:rPr lang="en-GB" sz="1800" dirty="0">
                <a:hlinkClick r:id="rId3"/>
              </a:rPr>
              <a:t>Nurturing Talent Mentoring Scheme (NTMS)</a:t>
            </a:r>
            <a:endParaRPr lang="en-GB" sz="1800" dirty="0"/>
          </a:p>
          <a:p>
            <a:pPr marL="361950" lvl="3" indent="0">
              <a:lnSpc>
                <a:spcPct val="100000"/>
              </a:lnSpc>
              <a:buNone/>
            </a:pPr>
            <a:r>
              <a:rPr lang="en-GB" sz="1800" dirty="0">
                <a:latin typeface="Georgia"/>
              </a:rPr>
              <a:t>Applications open for 2026/27  opens in May 2026</a:t>
            </a:r>
          </a:p>
          <a:p>
            <a:pPr marL="361950" lvl="3" indent="0">
              <a:lnSpc>
                <a:spcPct val="100000"/>
              </a:lnSpc>
              <a:buNone/>
            </a:pPr>
            <a:endParaRPr lang="en-GB" sz="1800" dirty="0"/>
          </a:p>
          <a:p>
            <a:pPr marL="361950" lvl="3" indent="0">
              <a:lnSpc>
                <a:spcPct val="100000"/>
              </a:lnSpc>
              <a:buNone/>
            </a:pPr>
            <a:endParaRPr lang="en-GB" sz="1800" dirty="0">
              <a:latin typeface="Georgia"/>
            </a:endParaRPr>
          </a:p>
          <a:p>
            <a:pPr marL="3175" lvl="1" indent="0">
              <a:lnSpc>
                <a:spcPct val="100000"/>
              </a:lnSpc>
              <a:buNone/>
            </a:pPr>
            <a:endParaRPr lang="en-GB" sz="1800" dirty="0"/>
          </a:p>
          <a:p>
            <a:pPr>
              <a:lnSpc>
                <a:spcPct val="200000"/>
              </a:lnSpc>
            </a:pPr>
            <a:endParaRPr lang="en-GB" sz="1800" dirty="0"/>
          </a:p>
        </p:txBody>
      </p:sp>
      <p:sp>
        <p:nvSpPr>
          <p:cNvPr id="2" name="Slide Number Placeholder 1">
            <a:extLst>
              <a:ext uri="{FF2B5EF4-FFF2-40B4-BE49-F238E27FC236}">
                <a16:creationId xmlns:a16="http://schemas.microsoft.com/office/drawing/2014/main" id="{D82980F8-201D-CBA9-103A-7A94FF0E0B12}"/>
              </a:ext>
            </a:extLst>
          </p:cNvPr>
          <p:cNvSpPr>
            <a:spLocks noGrp="1"/>
          </p:cNvSpPr>
          <p:nvPr>
            <p:ph type="sldNum" sz="quarter" idx="12"/>
          </p:nvPr>
        </p:nvSpPr>
        <p:spPr/>
        <p:txBody>
          <a:bodyPr/>
          <a:lstStyle/>
          <a:p>
            <a:fld id="{C60B6CEB-00FD-4EF2-810E-E0CF7536FD01}" type="slidenum">
              <a:rPr lang="en-GB" smtClean="0"/>
              <a:pPr/>
              <a:t>12</a:t>
            </a:fld>
            <a:endParaRPr lang="en-GB"/>
          </a:p>
        </p:txBody>
      </p:sp>
      <p:pic>
        <p:nvPicPr>
          <p:cNvPr id="7" name="Picture Placeholder 21">
            <a:extLst>
              <a:ext uri="{FF2B5EF4-FFF2-40B4-BE49-F238E27FC236}">
                <a16:creationId xmlns:a16="http://schemas.microsoft.com/office/drawing/2014/main" id="{55FCBB2A-4D8F-EE8D-8F9E-2725FD1C1562}"/>
              </a:ext>
              <a:ext uri="{C183D7F6-B498-43B3-948B-1728B52AA6E4}">
                <adec:decorative xmlns:adec="http://schemas.microsoft.com/office/drawing/2017/decorative" val="1"/>
              </a:ext>
            </a:extLst>
          </p:cNvPr>
          <p:cNvPicPr>
            <a:picLocks noGrp="1" noChangeAspect="1"/>
          </p:cNvPicPr>
          <p:nvPr>
            <p:ph type="pic" sz="quarter" idx="13"/>
          </p:nvPr>
        </p:nvPicPr>
        <p:blipFill>
          <a:blip r:embed="rId4" cstate="print">
            <a:extLst>
              <a:ext uri="{28A0092B-C50C-407E-A947-70E740481C1C}">
                <a14:useLocalDpi xmlns:a14="http://schemas.microsoft.com/office/drawing/2010/main"/>
              </a:ext>
            </a:extLst>
          </a:blip>
          <a:srcRect l="13297" r="23027"/>
          <a:stretch>
            <a:fillRect/>
          </a:stretch>
        </p:blipFill>
        <p:spPr>
          <a:xfrm>
            <a:off x="7073900" y="1509713"/>
            <a:ext cx="4683125" cy="3838575"/>
          </a:xfrm>
        </p:spPr>
      </p:pic>
    </p:spTree>
    <p:extLst>
      <p:ext uri="{BB962C8B-B14F-4D97-AF65-F5344CB8AC3E}">
        <p14:creationId xmlns:p14="http://schemas.microsoft.com/office/powerpoint/2010/main" val="398426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90DE4E2-4C87-07E6-94BB-C0C900255DE3}"/>
              </a:ext>
            </a:extLst>
          </p:cNvPr>
          <p:cNvSpPr/>
          <p:nvPr/>
        </p:nvSpPr>
        <p:spPr>
          <a:xfrm>
            <a:off x="223492" y="3645628"/>
            <a:ext cx="11675928" cy="298790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auto">
              <a:spcBef>
                <a:spcPct val="20000"/>
              </a:spcBef>
              <a:spcAft>
                <a:spcPts val="0"/>
              </a:spcAft>
            </a:pPr>
            <a:r>
              <a:rPr lang="en-US" sz="2000" b="1" kern="0" dirty="0">
                <a:solidFill>
                  <a:prstClr val="black"/>
                </a:solidFill>
                <a:latin typeface="Arial" panose="020B0604020202020204" pitchFamily="34" charset="0"/>
                <a:cs typeface="Arial" panose="020B0604020202020204" pitchFamily="34" charset="0"/>
              </a:rPr>
              <a:t>Following Wednesdays </a:t>
            </a:r>
            <a:r>
              <a:rPr lang="en-US" sz="2000" kern="0" dirty="0">
                <a:solidFill>
                  <a:prstClr val="black"/>
                </a:solidFill>
                <a:latin typeface="Arial" panose="020B0604020202020204" pitchFamily="34" charset="0"/>
                <a:cs typeface="Arial" panose="020B0604020202020204" pitchFamily="34" charset="0"/>
              </a:rPr>
              <a:t>we’ll offer support with employer recruitment processes such as:</a:t>
            </a:r>
          </a:p>
          <a:p>
            <a:pPr marL="285750" indent="-285750" fontAlgn="auto">
              <a:spcBef>
                <a:spcPct val="20000"/>
              </a:spcBef>
              <a:spcAft>
                <a:spcPts val="0"/>
              </a:spcAft>
              <a:buFont typeface="Arial" panose="020B0604020202020204" pitchFamily="34" charset="0"/>
              <a:buChar char="•"/>
            </a:pPr>
            <a:r>
              <a:rPr lang="en-US" sz="2000" kern="0" dirty="0">
                <a:solidFill>
                  <a:prstClr val="black"/>
                </a:solidFill>
                <a:latin typeface="Arial" panose="020B0604020202020204" pitchFamily="34" charset="0"/>
                <a:cs typeface="Arial" panose="020B0604020202020204" pitchFamily="34" charset="0"/>
              </a:rPr>
              <a:t>Getting started with and improving placements and internships job </a:t>
            </a:r>
            <a:r>
              <a:rPr lang="en-US" sz="2000" b="0" kern="0" dirty="0">
                <a:solidFill>
                  <a:prstClr val="black"/>
                </a:solidFill>
                <a:latin typeface="Arial" panose="020B0604020202020204" pitchFamily="34" charset="0"/>
                <a:cs typeface="Arial" panose="020B0604020202020204" pitchFamily="34" charset="0"/>
              </a:rPr>
              <a:t>applications </a:t>
            </a:r>
          </a:p>
          <a:p>
            <a:pPr marL="285750" indent="-285750" fontAlgn="auto">
              <a:spcBef>
                <a:spcPct val="20000"/>
              </a:spcBef>
              <a:spcAft>
                <a:spcPts val="0"/>
              </a:spcAft>
              <a:buFont typeface="Arial" panose="020B0604020202020204" pitchFamily="34" charset="0"/>
              <a:buChar char="•"/>
            </a:pPr>
            <a:r>
              <a:rPr lang="en-US" sz="2000" b="0" kern="0" dirty="0">
                <a:solidFill>
                  <a:prstClr val="black"/>
                </a:solidFill>
                <a:latin typeface="Arial" panose="020B0604020202020204" pitchFamily="34" charset="0"/>
                <a:cs typeface="Arial" panose="020B0604020202020204" pitchFamily="34" charset="0"/>
              </a:rPr>
              <a:t>Interviews types and techniques</a:t>
            </a:r>
          </a:p>
          <a:p>
            <a:pPr marL="285750" indent="-285750" fontAlgn="auto">
              <a:spcBef>
                <a:spcPct val="20000"/>
              </a:spcBef>
              <a:spcAft>
                <a:spcPts val="0"/>
              </a:spcAft>
              <a:buFont typeface="Arial" panose="020B0604020202020204" pitchFamily="34" charset="0"/>
              <a:buChar char="•"/>
            </a:pPr>
            <a:r>
              <a:rPr lang="en-US" sz="2000" b="0" kern="0" dirty="0">
                <a:solidFill>
                  <a:prstClr val="black"/>
                </a:solidFill>
                <a:latin typeface="Arial" panose="020B0604020202020204" pitchFamily="34" charset="0"/>
                <a:cs typeface="Arial" panose="020B0604020202020204" pitchFamily="34" charset="0"/>
              </a:rPr>
              <a:t>Psychometric testing</a:t>
            </a:r>
          </a:p>
          <a:p>
            <a:pPr marL="285750" indent="-285750" fontAlgn="auto">
              <a:spcBef>
                <a:spcPct val="20000"/>
              </a:spcBef>
              <a:spcAft>
                <a:spcPts val="0"/>
              </a:spcAft>
              <a:buFont typeface="Arial" panose="020B0604020202020204" pitchFamily="34" charset="0"/>
              <a:buChar char="•"/>
            </a:pPr>
            <a:r>
              <a:rPr lang="en-US" sz="2000" b="0" kern="0" dirty="0">
                <a:solidFill>
                  <a:prstClr val="black"/>
                </a:solidFill>
                <a:latin typeface="Arial" panose="020B0604020202020204" pitchFamily="34" charset="0"/>
                <a:cs typeface="Arial" panose="020B0604020202020204" pitchFamily="34" charset="0"/>
              </a:rPr>
              <a:t>Assessment </a:t>
            </a:r>
            <a:r>
              <a:rPr lang="en-US" sz="2000" b="0" kern="0" dirty="0" err="1">
                <a:solidFill>
                  <a:prstClr val="black"/>
                </a:solidFill>
                <a:latin typeface="Arial" panose="020B0604020202020204" pitchFamily="34" charset="0"/>
                <a:cs typeface="Arial" panose="020B0604020202020204" pitchFamily="34" charset="0"/>
              </a:rPr>
              <a:t>centre</a:t>
            </a:r>
            <a:r>
              <a:rPr lang="en-US" sz="2000" b="0" kern="0" dirty="0">
                <a:solidFill>
                  <a:prstClr val="black"/>
                </a:solidFill>
                <a:latin typeface="Arial" panose="020B0604020202020204" pitchFamily="34" charset="0"/>
                <a:cs typeface="Arial" panose="020B0604020202020204" pitchFamily="34" charset="0"/>
              </a:rPr>
              <a:t> techniques</a:t>
            </a:r>
          </a:p>
          <a:p>
            <a:pPr marL="285750" indent="-285750" fontAlgn="auto">
              <a:spcBef>
                <a:spcPct val="20000"/>
              </a:spcBef>
              <a:spcAft>
                <a:spcPts val="0"/>
              </a:spcAft>
              <a:buFont typeface="Arial" panose="020B0604020202020204" pitchFamily="34" charset="0"/>
              <a:buChar char="•"/>
            </a:pPr>
            <a:r>
              <a:rPr lang="en-US" sz="2000" b="0" kern="0" dirty="0">
                <a:solidFill>
                  <a:prstClr val="black"/>
                </a:solidFill>
                <a:latin typeface="Arial" panose="020B0604020202020204" pitchFamily="34" charset="0"/>
                <a:cs typeface="Arial" panose="020B0604020202020204" pitchFamily="34" charset="0"/>
              </a:rPr>
              <a:t>Resilience – keeping going and ‘bouncing back’ </a:t>
            </a:r>
          </a:p>
          <a:p>
            <a:pPr fontAlgn="auto">
              <a:spcBef>
                <a:spcPct val="20000"/>
              </a:spcBef>
              <a:spcAft>
                <a:spcPts val="0"/>
              </a:spcAft>
            </a:pPr>
            <a:endParaRPr lang="en-US" sz="2000" kern="0" dirty="0">
              <a:solidFill>
                <a:prstClr val="black"/>
              </a:solidFill>
              <a:latin typeface="Arial" panose="020B0604020202020204" pitchFamily="34" charset="0"/>
              <a:cs typeface="Arial" panose="020B0604020202020204" pitchFamily="34" charset="0"/>
            </a:endParaRPr>
          </a:p>
          <a:p>
            <a:pPr fontAlgn="auto">
              <a:spcBef>
                <a:spcPct val="20000"/>
              </a:spcBef>
              <a:spcAft>
                <a:spcPts val="0"/>
              </a:spcAft>
            </a:pPr>
            <a:r>
              <a:rPr lang="en-US" sz="2000" kern="0" dirty="0">
                <a:solidFill>
                  <a:prstClr val="black"/>
                </a:solidFill>
                <a:latin typeface="Arial" panose="020B0604020202020204" pitchFamily="34" charset="0"/>
                <a:cs typeface="Arial" panose="020B0604020202020204" pitchFamily="34" charset="0"/>
              </a:rPr>
              <a:t>Extra t</a:t>
            </a:r>
            <a:r>
              <a:rPr lang="en-US" sz="2000" b="0" kern="0" dirty="0">
                <a:solidFill>
                  <a:prstClr val="black"/>
                </a:solidFill>
                <a:latin typeface="Arial" panose="020B0604020202020204" pitchFamily="34" charset="0"/>
                <a:cs typeface="Arial" panose="020B0604020202020204" pitchFamily="34" charset="0"/>
              </a:rPr>
              <a:t>op tips from LUBS Work Placements Team, students and employers </a:t>
            </a:r>
            <a:r>
              <a:rPr lang="en-US" sz="2000" kern="0" dirty="0">
                <a:solidFill>
                  <a:prstClr val="black"/>
                </a:solidFill>
                <a:latin typeface="Arial" panose="020B0604020202020204" pitchFamily="34" charset="0"/>
                <a:cs typeface="Arial" panose="020B0604020202020204" pitchFamily="34" charset="0"/>
              </a:rPr>
              <a:t>as part of the club too…</a:t>
            </a:r>
            <a:endParaRPr lang="en-US" sz="2000" b="0" kern="0" dirty="0">
              <a:solidFill>
                <a:prstClr val="black"/>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625E784-3B34-E4E7-7405-E04004588060}"/>
              </a:ext>
            </a:extLst>
          </p:cNvPr>
          <p:cNvSpPr/>
          <p:nvPr/>
        </p:nvSpPr>
        <p:spPr>
          <a:xfrm>
            <a:off x="258036" y="1377076"/>
            <a:ext cx="11675928" cy="205192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auto">
              <a:spcBef>
                <a:spcPct val="20000"/>
              </a:spcBef>
              <a:spcAft>
                <a:spcPts val="0"/>
              </a:spcAft>
            </a:pPr>
            <a:r>
              <a:rPr lang="en-US" sz="2000" kern="0" dirty="0">
                <a:solidFill>
                  <a:prstClr val="black"/>
                </a:solidFill>
                <a:latin typeface="Arial" panose="020B0604020202020204" pitchFamily="34" charset="0"/>
                <a:cs typeface="Arial" panose="020B0604020202020204" pitchFamily="34" charset="0"/>
              </a:rPr>
              <a:t>The first week we’ll look at:</a:t>
            </a:r>
          </a:p>
          <a:p>
            <a:pPr marL="285750" indent="-285750" fontAlgn="auto">
              <a:spcBef>
                <a:spcPct val="20000"/>
              </a:spcBef>
              <a:spcAft>
                <a:spcPts val="0"/>
              </a:spcAft>
              <a:buFont typeface="Arial" panose="020B0604020202020204" pitchFamily="34" charset="0"/>
              <a:buChar char="•"/>
            </a:pPr>
            <a:r>
              <a:rPr lang="en-US" sz="2000" b="0" kern="0" dirty="0">
                <a:solidFill>
                  <a:prstClr val="black"/>
                </a:solidFill>
                <a:latin typeface="Arial" panose="020B0604020202020204" pitchFamily="34" charset="0"/>
                <a:cs typeface="Arial" panose="020B0604020202020204" pitchFamily="34" charset="0"/>
              </a:rPr>
              <a:t>YOUR Placement Hunting Strategy and how to get started </a:t>
            </a:r>
          </a:p>
          <a:p>
            <a:pPr marL="285750" indent="-285750" fontAlgn="auto">
              <a:spcBef>
                <a:spcPct val="20000"/>
              </a:spcBef>
              <a:spcAft>
                <a:spcPts val="0"/>
              </a:spcAft>
              <a:buFont typeface="Arial" panose="020B0604020202020204" pitchFamily="34" charset="0"/>
              <a:buChar char="•"/>
            </a:pPr>
            <a:r>
              <a:rPr lang="en-US" sz="2000" kern="0" dirty="0">
                <a:solidFill>
                  <a:prstClr val="black"/>
                </a:solidFill>
                <a:latin typeface="Arial" panose="020B0604020202020204" pitchFamily="34" charset="0"/>
                <a:cs typeface="Arial" panose="020B0604020202020204" pitchFamily="34" charset="0"/>
              </a:rPr>
              <a:t>W</a:t>
            </a:r>
            <a:r>
              <a:rPr lang="en-US" sz="2000" b="0" kern="0" dirty="0">
                <a:solidFill>
                  <a:prstClr val="black"/>
                </a:solidFill>
                <a:latin typeface="Arial" panose="020B0604020202020204" pitchFamily="34" charset="0"/>
                <a:cs typeface="Arial" panose="020B0604020202020204" pitchFamily="34" charset="0"/>
              </a:rPr>
              <a:t>hat’s on offer placements </a:t>
            </a:r>
            <a:r>
              <a:rPr lang="en-US" sz="2000" kern="0" dirty="0">
                <a:solidFill>
                  <a:prstClr val="black"/>
                </a:solidFill>
                <a:latin typeface="Arial" panose="020B0604020202020204" pitchFamily="34" charset="0"/>
                <a:cs typeface="Arial" panose="020B0604020202020204" pitchFamily="34" charset="0"/>
              </a:rPr>
              <a:t>and </a:t>
            </a:r>
            <a:r>
              <a:rPr lang="en-US" sz="2000" b="0" kern="0" dirty="0">
                <a:solidFill>
                  <a:prstClr val="black"/>
                </a:solidFill>
                <a:latin typeface="Arial" panose="020B0604020202020204" pitchFamily="34" charset="0"/>
                <a:cs typeface="Arial" panose="020B0604020202020204" pitchFamily="34" charset="0"/>
              </a:rPr>
              <a:t>internships-wise </a:t>
            </a:r>
          </a:p>
          <a:p>
            <a:pPr marL="285750" indent="-285750" fontAlgn="auto">
              <a:spcBef>
                <a:spcPct val="20000"/>
              </a:spcBef>
              <a:spcAft>
                <a:spcPts val="0"/>
              </a:spcAft>
              <a:buFont typeface="Arial" panose="020B0604020202020204" pitchFamily="34" charset="0"/>
              <a:buChar char="•"/>
            </a:pPr>
            <a:r>
              <a:rPr lang="en-US" sz="2000" b="0" kern="0" dirty="0">
                <a:solidFill>
                  <a:prstClr val="black"/>
                </a:solidFill>
                <a:latin typeface="Arial" panose="020B0604020202020204" pitchFamily="34" charset="0"/>
                <a:cs typeface="Arial" panose="020B0604020202020204" pitchFamily="34" charset="0"/>
              </a:rPr>
              <a:t>How, why, where and when to look </a:t>
            </a:r>
            <a:r>
              <a:rPr lang="en-US" sz="2000" kern="0" dirty="0">
                <a:solidFill>
                  <a:prstClr val="black"/>
                </a:solidFill>
                <a:latin typeface="Arial" panose="020B0604020202020204" pitchFamily="34" charset="0"/>
                <a:cs typeface="Arial" panose="020B0604020202020204" pitchFamily="34" charset="0"/>
              </a:rPr>
              <a:t>for placements and internships</a:t>
            </a:r>
            <a:r>
              <a:rPr lang="en-US" sz="2000" b="0" kern="0" dirty="0">
                <a:solidFill>
                  <a:prstClr val="black"/>
                </a:solidFill>
                <a:latin typeface="Arial" panose="020B0604020202020204" pitchFamily="34" charset="0"/>
                <a:cs typeface="Arial" panose="020B0604020202020204" pitchFamily="34" charset="0"/>
              </a:rPr>
              <a:t> </a:t>
            </a:r>
          </a:p>
          <a:p>
            <a:pPr marL="285750" indent="-285750" fontAlgn="auto">
              <a:spcBef>
                <a:spcPct val="20000"/>
              </a:spcBef>
              <a:spcAft>
                <a:spcPts val="0"/>
              </a:spcAft>
              <a:buFont typeface="Arial" panose="020B0604020202020204" pitchFamily="34" charset="0"/>
              <a:buChar char="•"/>
            </a:pPr>
            <a:r>
              <a:rPr lang="en-US" sz="2000" b="0" kern="0" dirty="0">
                <a:solidFill>
                  <a:prstClr val="black"/>
                </a:solidFill>
                <a:latin typeface="Arial" panose="020B0604020202020204" pitchFamily="34" charset="0"/>
                <a:cs typeface="Arial" panose="020B0604020202020204" pitchFamily="34" charset="0"/>
              </a:rPr>
              <a:t>Costs, funding and fees </a:t>
            </a:r>
          </a:p>
        </p:txBody>
      </p:sp>
      <p:sp>
        <p:nvSpPr>
          <p:cNvPr id="2" name="Title 1"/>
          <p:cNvSpPr>
            <a:spLocks noGrp="1"/>
          </p:cNvSpPr>
          <p:nvPr>
            <p:ph type="title"/>
          </p:nvPr>
        </p:nvSpPr>
        <p:spPr>
          <a:xfrm>
            <a:off x="223492" y="219076"/>
            <a:ext cx="11814100" cy="767431"/>
          </a:xfrm>
        </p:spPr>
        <p:txBody>
          <a:bodyPr>
            <a:normAutofit/>
          </a:bodyPr>
          <a:lstStyle/>
          <a:p>
            <a:pPr algn="l"/>
            <a:r>
              <a:rPr lang="en-GB" b="1" dirty="0">
                <a:solidFill>
                  <a:schemeClr val="tx1"/>
                </a:solidFill>
                <a:latin typeface="Georgia" panose="02040502050405020303" pitchFamily="18" charset="0"/>
                <a:cs typeface="Arial" panose="020B0604020202020204" pitchFamily="34" charset="0"/>
              </a:rPr>
              <a:t>Support towards the Year in Industry - LUBS Placement Hunt Club 2026-27 </a:t>
            </a:r>
            <a:br>
              <a:rPr lang="en-GB" b="1" dirty="0">
                <a:solidFill>
                  <a:schemeClr val="tx1"/>
                </a:solidFill>
                <a:latin typeface="Georgia" panose="02040502050405020303" pitchFamily="18" charset="0"/>
                <a:cs typeface="Arial" panose="020B0604020202020204" pitchFamily="34" charset="0"/>
              </a:rPr>
            </a:br>
            <a:r>
              <a:rPr lang="en-GB" b="1" dirty="0">
                <a:solidFill>
                  <a:schemeClr val="tx1"/>
                </a:solidFill>
                <a:latin typeface="Georgia" panose="02040502050405020303" pitchFamily="18" charset="0"/>
                <a:cs typeface="Arial" panose="020B0604020202020204" pitchFamily="34" charset="0"/>
              </a:rPr>
              <a:t>Weekly help (term-time) penultimate academic year</a:t>
            </a:r>
          </a:p>
        </p:txBody>
      </p:sp>
      <p:pic>
        <p:nvPicPr>
          <p:cNvPr id="5" name="Picture 4"/>
          <p:cNvPicPr>
            <a:picLocks noChangeAspect="1"/>
          </p:cNvPicPr>
          <p:nvPr/>
        </p:nvPicPr>
        <p:blipFill>
          <a:blip r:embed="rId3"/>
          <a:stretch>
            <a:fillRect/>
          </a:stretch>
        </p:blipFill>
        <p:spPr>
          <a:xfrm>
            <a:off x="9476808" y="1595507"/>
            <a:ext cx="2163241" cy="1515105"/>
          </a:xfrm>
          <a:prstGeom prst="rect">
            <a:avLst/>
          </a:prstGeom>
        </p:spPr>
      </p:pic>
      <p:sp>
        <p:nvSpPr>
          <p:cNvPr id="20" name="AutoShape 2" descr="https://ukc-powerpoint.officeapps.live.com/pods/GetClipboardImage.ashx?Id=3d585676-1164-46e3-b210-dbe8013362d7&amp;DC=GUK3&amp;wdoverrides=GetClipboardImageEnabled:true"/>
          <p:cNvSpPr>
            <a:spLocks noChangeAspect="1" noChangeArrowheads="1"/>
          </p:cNvSpPr>
          <p:nvPr/>
        </p:nvSpPr>
        <p:spPr bwMode="auto">
          <a:xfrm>
            <a:off x="1736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8622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2A98-FAC7-01C1-7B86-D675C14DB430}"/>
              </a:ext>
            </a:extLst>
          </p:cNvPr>
          <p:cNvSpPr>
            <a:spLocks noGrp="1"/>
          </p:cNvSpPr>
          <p:nvPr>
            <p:ph type="title"/>
          </p:nvPr>
        </p:nvSpPr>
        <p:spPr>
          <a:xfrm>
            <a:off x="441551" y="306135"/>
            <a:ext cx="11308895" cy="978378"/>
          </a:xfrm>
        </p:spPr>
        <p:txBody>
          <a:bodyPr>
            <a:normAutofit/>
          </a:bodyPr>
          <a:lstStyle/>
          <a:p>
            <a:r>
              <a:rPr lang="en-GB" sz="1900" dirty="0"/>
              <a:t>LUBS Work Placements and Internships Hunt Club </a:t>
            </a:r>
            <a:br>
              <a:rPr lang="en-GB" sz="1900" dirty="0"/>
            </a:br>
            <a:r>
              <a:rPr lang="en-GB" sz="1900" dirty="0"/>
              <a:t>Weekly Sessions focusing on your jobs hunt and employer hiring and recruitment processes</a:t>
            </a:r>
            <a:br>
              <a:rPr lang="en-GB" sz="1900" dirty="0"/>
            </a:br>
            <a:endParaRPr lang="en-US" dirty="0"/>
          </a:p>
        </p:txBody>
      </p:sp>
      <p:sp>
        <p:nvSpPr>
          <p:cNvPr id="4" name="Slide Number Placeholder 3">
            <a:extLst>
              <a:ext uri="{FF2B5EF4-FFF2-40B4-BE49-F238E27FC236}">
                <a16:creationId xmlns:a16="http://schemas.microsoft.com/office/drawing/2014/main" id="{A3BE2B4C-3851-7378-5436-E9ED0B65EF96}"/>
              </a:ext>
            </a:extLst>
          </p:cNvPr>
          <p:cNvSpPr>
            <a:spLocks noGrp="1"/>
          </p:cNvSpPr>
          <p:nvPr>
            <p:ph type="sldNum" sz="quarter" idx="12"/>
          </p:nvPr>
        </p:nvSpPr>
        <p:spPr/>
        <p:txBody>
          <a:bodyPr/>
          <a:lstStyle/>
          <a:p>
            <a:fld id="{C60B6CEB-00FD-4EF2-810E-E0CF7536FD01}" type="slidenum">
              <a:rPr lang="en-GB" smtClean="0"/>
              <a:t>14</a:t>
            </a:fld>
            <a:endParaRPr lang="en-GB"/>
          </a:p>
        </p:txBody>
      </p:sp>
      <p:sp>
        <p:nvSpPr>
          <p:cNvPr id="7" name="Speech Bubble: Rectangle with Corners Rounded 6">
            <a:extLst>
              <a:ext uri="{FF2B5EF4-FFF2-40B4-BE49-F238E27FC236}">
                <a16:creationId xmlns:a16="http://schemas.microsoft.com/office/drawing/2014/main" id="{50DE0846-7135-1E5B-AAB3-C1FB4CFAD76E}"/>
              </a:ext>
            </a:extLst>
          </p:cNvPr>
          <p:cNvSpPr/>
          <p:nvPr/>
        </p:nvSpPr>
        <p:spPr>
          <a:xfrm>
            <a:off x="979714" y="1491343"/>
            <a:ext cx="10247086" cy="4215190"/>
          </a:xfrm>
          <a:prstGeom prst="wedgeRoundRectCallout">
            <a:avLst>
              <a:gd name="adj1" fmla="val -21116"/>
              <a:gd name="adj2" fmla="val 335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“The club was instrumental in:</a:t>
            </a:r>
          </a:p>
          <a:p>
            <a:pPr algn="ctr"/>
            <a:r>
              <a:rPr lang="en-GB" dirty="0"/>
              <a:t>Equipping me with the right tools to pursue and secure my year in industry. </a:t>
            </a:r>
          </a:p>
          <a:p>
            <a:pPr algn="ctr"/>
            <a:r>
              <a:rPr lang="en-GB" dirty="0"/>
              <a:t>Plus giving me invaluable advice and the confidence to back my own abilities. </a:t>
            </a:r>
          </a:p>
          <a:p>
            <a:pPr algn="ctr"/>
            <a:endParaRPr lang="en-GB" dirty="0"/>
          </a:p>
          <a:p>
            <a:pPr algn="ctr"/>
            <a:r>
              <a:rPr lang="en-GB" dirty="0"/>
              <a:t>I would advise any student looking to complete a year in industry to:</a:t>
            </a:r>
          </a:p>
          <a:p>
            <a:pPr algn="ctr"/>
            <a:r>
              <a:rPr lang="en-GB" dirty="0"/>
              <a:t>Become a part of the club and</a:t>
            </a:r>
          </a:p>
          <a:p>
            <a:pPr algn="ctr"/>
            <a:r>
              <a:rPr lang="en-GB" dirty="0"/>
              <a:t>Make the most of such a unique opportunity“</a:t>
            </a:r>
          </a:p>
          <a:p>
            <a:pPr algn="ctr"/>
            <a:endParaRPr lang="en-GB" dirty="0"/>
          </a:p>
          <a:p>
            <a:pPr algn="r"/>
            <a:r>
              <a:rPr lang="en-GB" dirty="0"/>
              <a:t>William - LUBS UG Student</a:t>
            </a:r>
          </a:p>
        </p:txBody>
      </p:sp>
    </p:spTree>
    <p:extLst>
      <p:ext uri="{BB962C8B-B14F-4D97-AF65-F5344CB8AC3E}">
        <p14:creationId xmlns:p14="http://schemas.microsoft.com/office/powerpoint/2010/main" val="303567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4E7CA-A2D4-B398-DC7E-71F4D793567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BC9BC56-2B22-1FFE-F7A7-4B846065AC63}"/>
              </a:ext>
            </a:extLst>
          </p:cNvPr>
          <p:cNvSpPr>
            <a:spLocks noGrp="1"/>
          </p:cNvSpPr>
          <p:nvPr>
            <p:ph type="title"/>
          </p:nvPr>
        </p:nvSpPr>
        <p:spPr/>
        <p:txBody>
          <a:bodyPr/>
          <a:lstStyle/>
          <a:p>
            <a:pPr lvl="0"/>
            <a:r>
              <a:rPr lang="en-GB" b="1" dirty="0"/>
              <a:t>What will help - Summer</a:t>
            </a:r>
            <a:endParaRPr lang="en-GB" dirty="0"/>
          </a:p>
        </p:txBody>
      </p:sp>
      <p:sp>
        <p:nvSpPr>
          <p:cNvPr id="6" name="Content Placeholder 5">
            <a:extLst>
              <a:ext uri="{FF2B5EF4-FFF2-40B4-BE49-F238E27FC236}">
                <a16:creationId xmlns:a16="http://schemas.microsoft.com/office/drawing/2014/main" id="{2DB9AA53-57B5-0AA7-1FFD-A6B33FF84349}"/>
              </a:ext>
            </a:extLst>
          </p:cNvPr>
          <p:cNvSpPr>
            <a:spLocks noGrp="1"/>
          </p:cNvSpPr>
          <p:nvPr>
            <p:ph idx="1"/>
          </p:nvPr>
        </p:nvSpPr>
        <p:spPr>
          <a:xfrm>
            <a:off x="447674" y="1098813"/>
            <a:ext cx="10948299" cy="4717882"/>
          </a:xfrm>
        </p:spPr>
        <p:txBody>
          <a:bodyPr vert="horz" lIns="0" tIns="0" rIns="0" bIns="0" rtlCol="0" anchor="t">
            <a:noAutofit/>
          </a:bodyPr>
          <a:lstStyle/>
          <a:p>
            <a:pPr marL="285750" indent="-285750">
              <a:lnSpc>
                <a:spcPct val="160000"/>
              </a:lnSpc>
              <a:buFont typeface="Arial" panose="020B0604020202020204" pitchFamily="34" charset="0"/>
              <a:buChar char="•"/>
            </a:pPr>
            <a:r>
              <a:rPr lang="en-GB" sz="1800" dirty="0"/>
              <a:t>Build a starter or update: CV and a basic cover letter template</a:t>
            </a:r>
          </a:p>
          <a:p>
            <a:pPr marL="285750" indent="-285750">
              <a:lnSpc>
                <a:spcPct val="150000"/>
              </a:lnSpc>
              <a:buFont typeface="Arial" panose="020B0604020202020204" pitchFamily="34" charset="0"/>
              <a:buChar char="•"/>
            </a:pPr>
            <a:r>
              <a:rPr lang="en-GB" sz="1800" dirty="0"/>
              <a:t>Engage in work experiences - part‑time, full-time, volunteering, clubs or societies via Uni or beyond</a:t>
            </a:r>
          </a:p>
          <a:p>
            <a:pPr marL="285750" indent="-285750">
              <a:lnSpc>
                <a:spcPct val="150000"/>
              </a:lnSpc>
              <a:buFont typeface="Arial" panose="020B0604020202020204" pitchFamily="34" charset="0"/>
              <a:buChar char="•"/>
            </a:pPr>
            <a:r>
              <a:rPr lang="en-GB" sz="1800" dirty="0"/>
              <a:t>Review and improve LinkedIn profile</a:t>
            </a:r>
          </a:p>
          <a:p>
            <a:pPr marL="466725" lvl="1" indent="-285750">
              <a:lnSpc>
                <a:spcPct val="100000"/>
              </a:lnSpc>
              <a:buFont typeface="Courier New" panose="02070309020205020404" pitchFamily="49" charset="0"/>
              <a:buChar char="o"/>
            </a:pPr>
            <a:r>
              <a:rPr lang="en-GB" sz="1800" dirty="0">
                <a:hlinkClick r:id="rId3"/>
              </a:rPr>
              <a:t>Review my LinkedIn tool</a:t>
            </a:r>
            <a:endParaRPr lang="en-GB" sz="1800" dirty="0"/>
          </a:p>
          <a:p>
            <a:pPr marL="285750" indent="-285750">
              <a:lnSpc>
                <a:spcPct val="160000"/>
              </a:lnSpc>
              <a:buFont typeface="Arial" panose="020B0604020202020204" pitchFamily="34" charset="0"/>
              <a:buChar char="•"/>
            </a:pPr>
            <a:r>
              <a:rPr lang="en-GB" sz="1800" dirty="0"/>
              <a:t>LinkedIn Learning – Upskill in an area </a:t>
            </a:r>
          </a:p>
          <a:p>
            <a:pPr marL="466725" lvl="1" indent="-285750">
              <a:lnSpc>
                <a:spcPct val="100000"/>
              </a:lnSpc>
              <a:buFont typeface="Courier New" panose="02070309020205020404" pitchFamily="49" charset="0"/>
              <a:buChar char="o"/>
            </a:pPr>
            <a:r>
              <a:rPr lang="en-GB" sz="1800" dirty="0">
                <a:hlinkClick r:id="rId4"/>
              </a:rPr>
              <a:t>New Professional certifications</a:t>
            </a:r>
            <a:r>
              <a:rPr lang="en-GB" sz="1800" dirty="0"/>
              <a:t> available through the LinkedIn Learning Career Hub</a:t>
            </a:r>
          </a:p>
          <a:p>
            <a:pPr marL="285750" indent="-285750">
              <a:lnSpc>
                <a:spcPct val="160000"/>
              </a:lnSpc>
              <a:buFont typeface="Arial" panose="020B0604020202020204" pitchFamily="34" charset="0"/>
              <a:buChar char="•"/>
            </a:pPr>
            <a:r>
              <a:rPr lang="en-GB" sz="1800" dirty="0">
                <a:latin typeface="Georgia"/>
              </a:rPr>
              <a:t>Research: Sectors, companies and roles of interest to you </a:t>
            </a:r>
          </a:p>
          <a:p>
            <a:pPr marL="466725" lvl="1" indent="-285750">
              <a:lnSpc>
                <a:spcPct val="100000"/>
              </a:lnSpc>
              <a:buFont typeface="Courier New" panose="02070309020205020404" pitchFamily="49" charset="0"/>
              <a:buChar char="o"/>
            </a:pPr>
            <a:r>
              <a:rPr lang="en-GB" sz="1800" dirty="0">
                <a:latin typeface="Georgia"/>
                <a:hlinkClick r:id="rId5"/>
              </a:rPr>
              <a:t>Times Top 100 </a:t>
            </a:r>
            <a:r>
              <a:rPr lang="en-GB" sz="1800" dirty="0">
                <a:latin typeface="Georgia"/>
              </a:rPr>
              <a:t>or </a:t>
            </a:r>
            <a:r>
              <a:rPr lang="en-GB" sz="1800" dirty="0">
                <a:latin typeface="Georgia"/>
                <a:hlinkClick r:id="rId6"/>
              </a:rPr>
              <a:t>The UK 300</a:t>
            </a:r>
            <a:endParaRPr lang="en-GB" sz="1800" dirty="0">
              <a:latin typeface="Georgia"/>
            </a:endParaRPr>
          </a:p>
          <a:p>
            <a:pPr marL="285750" indent="-285750">
              <a:lnSpc>
                <a:spcPct val="200000"/>
              </a:lnSpc>
              <a:buFont typeface="Arial" panose="020B0604020202020204" pitchFamily="34" charset="0"/>
              <a:buChar char="•"/>
            </a:pPr>
            <a:r>
              <a:rPr lang="en-GB" sz="1800" dirty="0"/>
              <a:t>Sign up to alerts on job boards via:</a:t>
            </a:r>
          </a:p>
          <a:p>
            <a:pPr marL="466725" lvl="1" indent="-285750">
              <a:lnSpc>
                <a:spcPct val="100000"/>
              </a:lnSpc>
              <a:buFont typeface="Courier New" panose="02070309020205020404" pitchFamily="49" charset="0"/>
              <a:buChar char="o"/>
            </a:pPr>
            <a:r>
              <a:rPr lang="en-GB" sz="1800" dirty="0" err="1">
                <a:latin typeface="Georgia"/>
                <a:hlinkClick r:id="rId7"/>
              </a:rPr>
              <a:t>MyCareer</a:t>
            </a:r>
            <a:endParaRPr lang="en-GB" sz="1800" dirty="0">
              <a:latin typeface="Georgia"/>
              <a:hlinkClick r:id="rId8"/>
            </a:endParaRPr>
          </a:p>
          <a:p>
            <a:pPr marL="466725" lvl="1" indent="-285750">
              <a:lnSpc>
                <a:spcPct val="100000"/>
              </a:lnSpc>
              <a:buFont typeface="Courier New" panose="02070309020205020404" pitchFamily="49" charset="0"/>
              <a:buChar char="o"/>
            </a:pPr>
            <a:r>
              <a:rPr lang="en-GB" sz="1800" dirty="0">
                <a:hlinkClick r:id="rId8"/>
              </a:rPr>
              <a:t>Recommended Third Party websites</a:t>
            </a:r>
            <a:endParaRPr lang="en-GB" sz="1800" dirty="0"/>
          </a:p>
          <a:p>
            <a:pPr marL="466725" lvl="1" indent="-285750">
              <a:lnSpc>
                <a:spcPct val="100000"/>
              </a:lnSpc>
              <a:buFont typeface="Courier New" panose="02070309020205020404" pitchFamily="49" charset="0"/>
              <a:buChar char="o"/>
            </a:pPr>
            <a:r>
              <a:rPr lang="en-GB" sz="1800" dirty="0">
                <a:hlinkClick r:id="rId9"/>
              </a:rPr>
              <a:t>Bright Network</a:t>
            </a:r>
            <a:endParaRPr lang="en-GB" sz="1800" dirty="0"/>
          </a:p>
          <a:p>
            <a:pPr marL="466725" lvl="1" indent="-285750">
              <a:lnSpc>
                <a:spcPct val="100000"/>
              </a:lnSpc>
              <a:buFont typeface="Courier New" panose="02070309020205020404" pitchFamily="49" charset="0"/>
              <a:buChar char="o"/>
            </a:pPr>
            <a:r>
              <a:rPr lang="en-GB" sz="1800" dirty="0" err="1">
                <a:latin typeface="Georgia"/>
                <a:hlinkClick r:id="rId10"/>
              </a:rPr>
              <a:t>Trackr</a:t>
            </a:r>
            <a:r>
              <a:rPr lang="en-GB" sz="1800" dirty="0">
                <a:latin typeface="Georgia"/>
              </a:rPr>
              <a:t> – Finance and Technology </a:t>
            </a:r>
          </a:p>
        </p:txBody>
      </p:sp>
      <p:sp>
        <p:nvSpPr>
          <p:cNvPr id="2" name="Slide Number Placeholder 1">
            <a:extLst>
              <a:ext uri="{FF2B5EF4-FFF2-40B4-BE49-F238E27FC236}">
                <a16:creationId xmlns:a16="http://schemas.microsoft.com/office/drawing/2014/main" id="{8C43AACA-E50B-B114-C279-3BDB1F628415}"/>
              </a:ext>
            </a:extLst>
          </p:cNvPr>
          <p:cNvSpPr>
            <a:spLocks noGrp="1"/>
          </p:cNvSpPr>
          <p:nvPr>
            <p:ph type="sldNum" sz="quarter" idx="12"/>
          </p:nvPr>
        </p:nvSpPr>
        <p:spPr/>
        <p:txBody>
          <a:bodyPr/>
          <a:lstStyle/>
          <a:p>
            <a:fld id="{C60B6CEB-00FD-4EF2-810E-E0CF7536FD01}" type="slidenum">
              <a:rPr lang="en-GB" smtClean="0"/>
              <a:pPr/>
              <a:t>15</a:t>
            </a:fld>
            <a:endParaRPr lang="en-GB"/>
          </a:p>
        </p:txBody>
      </p:sp>
    </p:spTree>
    <p:extLst>
      <p:ext uri="{BB962C8B-B14F-4D97-AF65-F5344CB8AC3E}">
        <p14:creationId xmlns:p14="http://schemas.microsoft.com/office/powerpoint/2010/main" val="142730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AA46D8A-9E48-CD63-3AA7-51BD2073AD6C}"/>
              </a:ext>
            </a:extLst>
          </p:cNvPr>
          <p:cNvSpPr>
            <a:spLocks noGrp="1"/>
          </p:cNvSpPr>
          <p:nvPr>
            <p:ph type="title"/>
          </p:nvPr>
        </p:nvSpPr>
        <p:spPr>
          <a:xfrm>
            <a:off x="447674" y="153736"/>
            <a:ext cx="11308895" cy="978378"/>
          </a:xfrm>
        </p:spPr>
        <p:txBody>
          <a:bodyPr/>
          <a:lstStyle/>
          <a:p>
            <a:pPr lvl="0"/>
            <a:r>
              <a:rPr lang="en-GB" b="1"/>
              <a:t>Central Career Service supports</a:t>
            </a:r>
            <a:endParaRPr lang="en-GB"/>
          </a:p>
        </p:txBody>
      </p:sp>
      <p:sp>
        <p:nvSpPr>
          <p:cNvPr id="4" name="Slide Number Placeholder 3">
            <a:extLst>
              <a:ext uri="{FF2B5EF4-FFF2-40B4-BE49-F238E27FC236}">
                <a16:creationId xmlns:a16="http://schemas.microsoft.com/office/drawing/2014/main" id="{9ACE7226-824A-7677-B572-6401A9B91A56}"/>
              </a:ext>
            </a:extLst>
          </p:cNvPr>
          <p:cNvSpPr>
            <a:spLocks noGrp="1"/>
          </p:cNvSpPr>
          <p:nvPr>
            <p:ph type="sldNum" sz="quarter" idx="12"/>
          </p:nvPr>
        </p:nvSpPr>
        <p:spPr/>
        <p:txBody>
          <a:bodyPr/>
          <a:lstStyle/>
          <a:p>
            <a:fld id="{C60B6CEB-00FD-4EF2-810E-E0CF7536FD01}" type="slidenum">
              <a:rPr lang="en-GB" smtClean="0"/>
              <a:t>16</a:t>
            </a:fld>
            <a:endParaRPr lang="en-GB"/>
          </a:p>
        </p:txBody>
      </p:sp>
      <p:pic>
        <p:nvPicPr>
          <p:cNvPr id="1026" name="Picture 2" descr="Online resources available on MyCareer, including CV checker, LinkedIn review, cover letter checker, psychometric tests and practice interview tools.">
            <a:hlinkClick r:id="rId3"/>
            <a:extLst>
              <a:ext uri="{FF2B5EF4-FFF2-40B4-BE49-F238E27FC236}">
                <a16:creationId xmlns:a16="http://schemas.microsoft.com/office/drawing/2014/main" id="{D2ECEC85-976C-3F20-C701-A488938A7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267" y="1360682"/>
            <a:ext cx="2847224" cy="35590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formation about booking an appointment on MyCareer for in‑person or online application support, mock interviews, CV and cover letter feedback, and interview preparation.">
            <a:hlinkClick r:id="rId3"/>
            <a:extLst>
              <a:ext uri="{FF2B5EF4-FFF2-40B4-BE49-F238E27FC236}">
                <a16:creationId xmlns:a16="http://schemas.microsoft.com/office/drawing/2014/main" id="{5D8ABE01-CC58-0B39-DEA1-E39797EF19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386" y="1360682"/>
            <a:ext cx="2847224" cy="35590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motional graphic highlighting exclusive University of Leeds careers and employability support, with prompts asking what the service is and what it offers.&#10;">
            <a:hlinkClick r:id="rId6"/>
            <a:extLst>
              <a:ext uri="{FF2B5EF4-FFF2-40B4-BE49-F238E27FC236}">
                <a16:creationId xmlns:a16="http://schemas.microsoft.com/office/drawing/2014/main" id="{4DBD300E-DAF5-0EBC-8AE1-6650DC3D90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2505" y="1345927"/>
            <a:ext cx="2831967" cy="353995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descr="Careers Service blog featuring employability tips, student stories and careers advice from the University of Leeds.">
            <a:extLst>
              <a:ext uri="{FF2B5EF4-FFF2-40B4-BE49-F238E27FC236}">
                <a16:creationId xmlns:a16="http://schemas.microsoft.com/office/drawing/2014/main" id="{B762D58D-0EBC-DACD-9F94-E3642B225DFC}"/>
              </a:ext>
            </a:extLst>
          </p:cNvPr>
          <p:cNvGrpSpPr/>
          <p:nvPr/>
        </p:nvGrpSpPr>
        <p:grpSpPr>
          <a:xfrm>
            <a:off x="8968624" y="1325958"/>
            <a:ext cx="2831968" cy="3559928"/>
            <a:chOff x="8943224" y="669924"/>
            <a:chExt cx="2831968" cy="3559928"/>
          </a:xfrm>
        </p:grpSpPr>
        <p:pic>
          <p:nvPicPr>
            <p:cNvPr id="21" name="Picture 20">
              <a:hlinkClick r:id="rId8"/>
              <a:extLst>
                <a:ext uri="{FF2B5EF4-FFF2-40B4-BE49-F238E27FC236}">
                  <a16:creationId xmlns:a16="http://schemas.microsoft.com/office/drawing/2014/main" id="{2CD2BF3A-AEB4-10CF-1930-CC22158A8BF7}"/>
                </a:ext>
              </a:extLst>
            </p:cNvPr>
            <p:cNvPicPr>
              <a:picLocks noChangeAspect="1"/>
            </p:cNvPicPr>
            <p:nvPr/>
          </p:nvPicPr>
          <p:blipFill>
            <a:blip r:embed="rId9"/>
            <a:srcRect t="30201"/>
            <a:stretch>
              <a:fillRect/>
            </a:stretch>
          </p:blipFill>
          <p:spPr>
            <a:xfrm flipV="1">
              <a:off x="8943225" y="669924"/>
              <a:ext cx="2831967" cy="3539958"/>
            </a:xfrm>
            <a:prstGeom prst="rect">
              <a:avLst/>
            </a:prstGeom>
          </p:spPr>
        </p:pic>
        <p:sp>
          <p:nvSpPr>
            <p:cNvPr id="23" name="TextBox 22">
              <a:extLst>
                <a:ext uri="{FF2B5EF4-FFF2-40B4-BE49-F238E27FC236}">
                  <a16:creationId xmlns:a16="http://schemas.microsoft.com/office/drawing/2014/main" id="{8A24757F-092C-9119-5037-65C94F2081AF}"/>
                </a:ext>
              </a:extLst>
            </p:cNvPr>
            <p:cNvSpPr txBox="1"/>
            <p:nvPr/>
          </p:nvSpPr>
          <p:spPr>
            <a:xfrm>
              <a:off x="8943224" y="1175016"/>
              <a:ext cx="2831967" cy="2446824"/>
            </a:xfrm>
            <a:prstGeom prst="rect">
              <a:avLst/>
            </a:prstGeom>
            <a:noFill/>
          </p:spPr>
          <p:txBody>
            <a:bodyPr wrap="square">
              <a:spAutoFit/>
            </a:bodyPr>
            <a:lstStyle/>
            <a:p>
              <a:pPr algn="ctr">
                <a:buNone/>
              </a:pPr>
              <a:r>
                <a:rPr lang="en-GB" sz="2400" b="1" i="0" u="none" strike="noStrike" dirty="0">
                  <a:effectLst/>
                  <a:latin typeface="Montserrat" panose="00000500000000000000" pitchFamily="2" charset="0"/>
                  <a:hlinkClick r:id="rId8" tooltip="Careers Service Blog">
                    <a:extLst>
                      <a:ext uri="{A12FA001-AC4F-418D-AE19-62706E023703}">
                        <ahyp:hlinkClr xmlns:ahyp="http://schemas.microsoft.com/office/drawing/2018/hyperlinkcolor" val="tx"/>
                      </a:ext>
                    </a:extLst>
                  </a:hlinkClick>
                </a:rPr>
                <a:t>Careers </a:t>
              </a:r>
            </a:p>
            <a:p>
              <a:pPr algn="ctr">
                <a:buNone/>
              </a:pPr>
              <a:r>
                <a:rPr lang="en-GB" sz="2400" b="1" i="0" u="none" strike="noStrike" dirty="0">
                  <a:effectLst/>
                  <a:latin typeface="Montserrat" panose="00000500000000000000" pitchFamily="2" charset="0"/>
                  <a:hlinkClick r:id="rId8" tooltip="Careers Service Blog">
                    <a:extLst>
                      <a:ext uri="{A12FA001-AC4F-418D-AE19-62706E023703}">
                        <ahyp:hlinkClr xmlns:ahyp="http://schemas.microsoft.com/office/drawing/2018/hyperlinkcolor" val="tx"/>
                      </a:ext>
                    </a:extLst>
                  </a:hlinkClick>
                </a:rPr>
                <a:t>Service Blog</a:t>
              </a:r>
              <a:endParaRPr lang="en-GB" sz="2400" b="1" i="0" u="none" strike="noStrike" dirty="0">
                <a:effectLst/>
                <a:latin typeface="Montserrat" panose="00000500000000000000" pitchFamily="2" charset="0"/>
              </a:endParaRPr>
            </a:p>
            <a:p>
              <a:pPr algn="ctr">
                <a:buNone/>
              </a:pPr>
              <a:endParaRPr lang="en-GB" b="1" i="0" dirty="0">
                <a:solidFill>
                  <a:srgbClr val="0C0C0C"/>
                </a:solidFill>
                <a:effectLst/>
                <a:latin typeface="Montserrat" panose="00000500000000000000" pitchFamily="2" charset="0"/>
              </a:endParaRPr>
            </a:p>
            <a:p>
              <a:pPr algn="ctr">
                <a:buNone/>
              </a:pPr>
              <a:endParaRPr lang="en-GB" b="1" dirty="0">
                <a:solidFill>
                  <a:srgbClr val="0C0C0C"/>
                </a:solidFill>
                <a:latin typeface="Montserrat" panose="00000500000000000000" pitchFamily="2" charset="0"/>
              </a:endParaRPr>
            </a:p>
            <a:p>
              <a:pPr algn="ctr">
                <a:buNone/>
              </a:pPr>
              <a:endParaRPr lang="en-GB" b="1" i="0" dirty="0">
                <a:solidFill>
                  <a:srgbClr val="0C0C0C"/>
                </a:solidFill>
                <a:effectLst/>
                <a:latin typeface="Montserrat" panose="00000500000000000000" pitchFamily="2" charset="0"/>
              </a:endParaRPr>
            </a:p>
            <a:p>
              <a:pPr algn="ctr">
                <a:buNone/>
              </a:pPr>
              <a:endParaRPr lang="en-GB" sz="600" b="1" i="0" dirty="0">
                <a:solidFill>
                  <a:srgbClr val="0C0C0C"/>
                </a:solidFill>
                <a:effectLst/>
                <a:latin typeface="Montserrat" panose="00000500000000000000" pitchFamily="2" charset="0"/>
              </a:endParaRPr>
            </a:p>
            <a:p>
              <a:pPr algn="ctr">
                <a:buNone/>
              </a:pPr>
              <a:r>
                <a:rPr lang="en-GB" sz="1500" i="0" dirty="0">
                  <a:solidFill>
                    <a:srgbClr val="0C0C0C"/>
                  </a:solidFill>
                  <a:effectLst/>
                  <a:latin typeface="Montserrat" panose="00000500000000000000" pitchFamily="2" charset="0"/>
                </a:rPr>
                <a:t>Employability tips, student stories and more from University of Leeds</a:t>
              </a:r>
            </a:p>
          </p:txBody>
        </p:sp>
        <p:pic>
          <p:nvPicPr>
            <p:cNvPr id="2" name="Picture 1">
              <a:extLst>
                <a:ext uri="{FF2B5EF4-FFF2-40B4-BE49-F238E27FC236}">
                  <a16:creationId xmlns:a16="http://schemas.microsoft.com/office/drawing/2014/main" id="{AE3BECDE-90F3-F019-D32D-5252B88BE100}"/>
                </a:ext>
              </a:extLst>
            </p:cNvPr>
            <p:cNvPicPr>
              <a:picLocks noChangeAspect="1"/>
            </p:cNvPicPr>
            <p:nvPr/>
          </p:nvPicPr>
          <p:blipFill>
            <a:blip r:embed="rId9"/>
            <a:srcRect t="-666" b="77883"/>
            <a:stretch>
              <a:fillRect/>
            </a:stretch>
          </p:blipFill>
          <p:spPr>
            <a:xfrm flipV="1">
              <a:off x="8943224" y="3641810"/>
              <a:ext cx="1441165" cy="588042"/>
            </a:xfrm>
            <a:prstGeom prst="rect">
              <a:avLst/>
            </a:prstGeom>
          </p:spPr>
        </p:pic>
        <p:pic>
          <p:nvPicPr>
            <p:cNvPr id="3" name="Picture 2">
              <a:extLst>
                <a:ext uri="{FF2B5EF4-FFF2-40B4-BE49-F238E27FC236}">
                  <a16:creationId xmlns:a16="http://schemas.microsoft.com/office/drawing/2014/main" id="{BC52AB78-3C42-FAA2-ED39-1A8B53ABCA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22796" y="2078309"/>
              <a:ext cx="723185" cy="7231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4FB22E86-3E9D-206F-5752-48EEBAED67C5}"/>
              </a:ext>
            </a:extLst>
          </p:cNvPr>
          <p:cNvGrpSpPr/>
          <p:nvPr/>
        </p:nvGrpSpPr>
        <p:grpSpPr>
          <a:xfrm>
            <a:off x="1413933" y="5059760"/>
            <a:ext cx="9364133" cy="1079949"/>
            <a:chOff x="1413933" y="5059760"/>
            <a:chExt cx="9364133" cy="1079949"/>
          </a:xfrm>
        </p:grpSpPr>
        <p:sp>
          <p:nvSpPr>
            <p:cNvPr id="8" name="Rectangle 7">
              <a:hlinkClick r:id="rId11"/>
              <a:extLst>
                <a:ext uri="{FF2B5EF4-FFF2-40B4-BE49-F238E27FC236}">
                  <a16:creationId xmlns:a16="http://schemas.microsoft.com/office/drawing/2014/main" id="{07950F4A-17C3-9706-8A8A-1D776BBDEE41}"/>
                </a:ext>
              </a:extLst>
            </p:cNvPr>
            <p:cNvSpPr/>
            <p:nvPr/>
          </p:nvSpPr>
          <p:spPr>
            <a:xfrm>
              <a:off x="1413933" y="5059760"/>
              <a:ext cx="9364133" cy="1079949"/>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85E6E0D-9BC7-D193-D1BB-E3D46FBBA356}"/>
                </a:ext>
              </a:extLst>
            </p:cNvPr>
            <p:cNvSpPr txBox="1"/>
            <p:nvPr/>
          </p:nvSpPr>
          <p:spPr>
            <a:xfrm>
              <a:off x="3874333" y="5127184"/>
              <a:ext cx="6752371" cy="923330"/>
            </a:xfrm>
            <a:prstGeom prst="rect">
              <a:avLst/>
            </a:prstGeom>
            <a:noFill/>
          </p:spPr>
          <p:txBody>
            <a:bodyPr wrap="square">
              <a:spAutoFit/>
            </a:bodyPr>
            <a:lstStyle/>
            <a:p>
              <a:pPr marL="288925" lvl="1" indent="-285750">
                <a:lnSpc>
                  <a:spcPct val="100000"/>
                </a:lnSpc>
              </a:pPr>
              <a:r>
                <a:rPr lang="en-GB" sz="1800" b="1" dirty="0">
                  <a:hlinkClick r:id="rId11"/>
                </a:rPr>
                <a:t>Virtual Internships</a:t>
              </a:r>
              <a:endParaRPr lang="en-GB" sz="1800" b="1" dirty="0"/>
            </a:p>
            <a:p>
              <a:pPr marL="361950" lvl="3" indent="0">
                <a:lnSpc>
                  <a:spcPct val="100000"/>
                </a:lnSpc>
                <a:buNone/>
              </a:pPr>
              <a:r>
                <a:rPr lang="en-GB" dirty="0"/>
                <a:t>Virtual experience programs designed by leading companies such as PWC, Red Bull, HPE, EY and more...</a:t>
              </a:r>
              <a:endParaRPr lang="en-GB" sz="1800" dirty="0"/>
            </a:p>
          </p:txBody>
        </p:sp>
        <p:pic>
          <p:nvPicPr>
            <p:cNvPr id="5" name="Picture 2" descr="Student sign in | Forage">
              <a:extLst>
                <a:ext uri="{FF2B5EF4-FFF2-40B4-BE49-F238E27FC236}">
                  <a16:creationId xmlns:a16="http://schemas.microsoft.com/office/drawing/2014/main" id="{67EC3E42-78A0-3215-A5FA-9178DDAA58A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65296" y="5276876"/>
              <a:ext cx="2309037" cy="69241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4248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A1867-EB53-420E-7991-D54F78476380}"/>
              </a:ext>
            </a:extLst>
          </p:cNvPr>
          <p:cNvSpPr>
            <a:spLocks noGrp="1"/>
          </p:cNvSpPr>
          <p:nvPr>
            <p:ph type="title"/>
          </p:nvPr>
        </p:nvSpPr>
        <p:spPr/>
        <p:txBody>
          <a:bodyPr/>
          <a:lstStyle/>
          <a:p>
            <a:r>
              <a:rPr lang="en-GB" b="1" dirty="0"/>
              <a:t>How our team can support</a:t>
            </a:r>
          </a:p>
        </p:txBody>
      </p:sp>
      <p:sp>
        <p:nvSpPr>
          <p:cNvPr id="3" name="Content Placeholder 2">
            <a:extLst>
              <a:ext uri="{FF2B5EF4-FFF2-40B4-BE49-F238E27FC236}">
                <a16:creationId xmlns:a16="http://schemas.microsoft.com/office/drawing/2014/main" id="{74F3448D-30A1-2AB8-84BE-D01D9847525E}"/>
              </a:ext>
            </a:extLst>
          </p:cNvPr>
          <p:cNvSpPr>
            <a:spLocks noGrp="1"/>
          </p:cNvSpPr>
          <p:nvPr>
            <p:ph idx="1"/>
          </p:nvPr>
        </p:nvSpPr>
        <p:spPr>
          <a:xfrm>
            <a:off x="447675" y="1466265"/>
            <a:ext cx="5648325" cy="3458275"/>
          </a:xfrm>
        </p:spPr>
        <p:txBody>
          <a:bodyPr>
            <a:normAutofit lnSpcReduction="10000"/>
          </a:bodyPr>
          <a:lstStyle/>
          <a:p>
            <a:r>
              <a:rPr lang="en-GB" sz="2000" b="1" dirty="0">
                <a:hlinkClick r:id="rId3"/>
              </a:rPr>
              <a:t>LUBS Careers and Opportunities Hub</a:t>
            </a:r>
          </a:p>
          <a:p>
            <a:r>
              <a:rPr lang="en-GB" sz="2000" dirty="0"/>
              <a:t>	Maurice Keyworth GM.01</a:t>
            </a:r>
          </a:p>
          <a:p>
            <a:pPr marL="612775" lvl="1" indent="-342900">
              <a:buFont typeface="Courier New" panose="02070309020205020404" pitchFamily="49" charset="0"/>
              <a:buChar char="o"/>
            </a:pPr>
            <a:r>
              <a:rPr lang="en-GB" sz="2000" dirty="0">
                <a:latin typeface="Georgia"/>
              </a:rPr>
              <a:t>Drop into the hub 12-2pm during term time</a:t>
            </a:r>
          </a:p>
          <a:p>
            <a:endParaRPr lang="en-GB" sz="2000" dirty="0">
              <a:solidFill>
                <a:srgbClr val="FF0000"/>
              </a:solidFill>
              <a:latin typeface="Georgia"/>
            </a:endParaRPr>
          </a:p>
          <a:p>
            <a:endParaRPr lang="en-GB" sz="2000" dirty="0">
              <a:solidFill>
                <a:srgbClr val="FF0000"/>
              </a:solidFill>
              <a:latin typeface="Georgia"/>
            </a:endParaRPr>
          </a:p>
          <a:p>
            <a:r>
              <a:rPr lang="en-GB" sz="2000" b="1" dirty="0">
                <a:latin typeface="Georgia"/>
              </a:rPr>
              <a:t>1:1 Appointments</a:t>
            </a:r>
            <a:endParaRPr lang="en-GB" b="1" dirty="0"/>
          </a:p>
          <a:p>
            <a:pPr marL="523875" lvl="1" indent="-342900">
              <a:buFont typeface="Courier New" panose="02070309020205020404" pitchFamily="49" charset="0"/>
              <a:buChar char="o"/>
            </a:pPr>
            <a:r>
              <a:rPr lang="en-GB" sz="2000" dirty="0">
                <a:latin typeface="Georgia"/>
              </a:rPr>
              <a:t>Information and Opportunities</a:t>
            </a:r>
          </a:p>
          <a:p>
            <a:pPr marL="523875" lvl="1" indent="-342900">
              <a:buFont typeface="Courier New" panose="02070309020205020404" pitchFamily="49" charset="0"/>
              <a:buChar char="o"/>
            </a:pPr>
            <a:r>
              <a:rPr lang="en-GB" sz="2000" dirty="0">
                <a:latin typeface="Georgia"/>
              </a:rPr>
              <a:t>Work Placements</a:t>
            </a:r>
          </a:p>
          <a:p>
            <a:pPr marL="523875" lvl="1" indent="-342900">
              <a:buFont typeface="Courier New" panose="02070309020205020404" pitchFamily="49" charset="0"/>
              <a:buChar char="o"/>
            </a:pPr>
            <a:r>
              <a:rPr lang="en-GB" sz="2000" dirty="0">
                <a:latin typeface="Georgia"/>
              </a:rPr>
              <a:t>Application Support</a:t>
            </a:r>
          </a:p>
          <a:p>
            <a:pPr marL="523875" lvl="1" indent="-342900">
              <a:buFont typeface="Courier New" panose="02070309020205020404" pitchFamily="49" charset="0"/>
              <a:buChar char="o"/>
            </a:pPr>
            <a:r>
              <a:rPr lang="en-GB" sz="2000" dirty="0">
                <a:latin typeface="Georgia"/>
              </a:rPr>
              <a:t>Mock Interview</a:t>
            </a:r>
          </a:p>
          <a:p>
            <a:pPr marL="523875" lvl="1" indent="-342900">
              <a:buFont typeface="Courier New" panose="02070309020205020404" pitchFamily="49" charset="0"/>
              <a:buChar char="o"/>
            </a:pPr>
            <a:r>
              <a:rPr lang="en-GB" sz="2000" dirty="0">
                <a:latin typeface="Georgia"/>
              </a:rPr>
              <a:t>Mock Assessment Centres</a:t>
            </a:r>
          </a:p>
          <a:p>
            <a:pPr marL="523875" lvl="1" indent="-342900">
              <a:buFont typeface="Courier New" panose="02070309020205020404" pitchFamily="49" charset="0"/>
              <a:buChar char="o"/>
            </a:pPr>
            <a:r>
              <a:rPr lang="en-GB" sz="2000" dirty="0">
                <a:latin typeface="Georgia"/>
              </a:rPr>
              <a:t>Career Path</a:t>
            </a:r>
            <a:endParaRPr lang="en-GB" dirty="0"/>
          </a:p>
        </p:txBody>
      </p:sp>
      <p:sp>
        <p:nvSpPr>
          <p:cNvPr id="4" name="Slide Number Placeholder 3">
            <a:extLst>
              <a:ext uri="{FF2B5EF4-FFF2-40B4-BE49-F238E27FC236}">
                <a16:creationId xmlns:a16="http://schemas.microsoft.com/office/drawing/2014/main" id="{49FFCB2A-77DF-713F-4B3E-C87C47960280}"/>
              </a:ext>
            </a:extLst>
          </p:cNvPr>
          <p:cNvSpPr>
            <a:spLocks noGrp="1"/>
          </p:cNvSpPr>
          <p:nvPr>
            <p:ph type="sldNum" sz="quarter" idx="12"/>
          </p:nvPr>
        </p:nvSpPr>
        <p:spPr/>
        <p:txBody>
          <a:bodyPr/>
          <a:lstStyle/>
          <a:p>
            <a:fld id="{C60B6CEB-00FD-4EF2-810E-E0CF7536FD01}" type="slidenum">
              <a:rPr lang="en-GB" smtClean="0"/>
              <a:t>17</a:t>
            </a:fld>
            <a:endParaRPr lang="en-GB"/>
          </a:p>
        </p:txBody>
      </p:sp>
      <p:pic>
        <p:nvPicPr>
          <p:cNvPr id="6" name="Picture 5">
            <a:extLst>
              <a:ext uri="{FF2B5EF4-FFF2-40B4-BE49-F238E27FC236}">
                <a16:creationId xmlns:a16="http://schemas.microsoft.com/office/drawing/2014/main" id="{7E6A8975-476C-342C-78C9-27B06CA43F60}"/>
              </a:ext>
            </a:extLst>
          </p:cNvPr>
          <p:cNvPicPr>
            <a:picLocks noChangeAspect="1"/>
          </p:cNvPicPr>
          <p:nvPr/>
        </p:nvPicPr>
        <p:blipFill>
          <a:blip r:embed="rId4"/>
          <a:stretch>
            <a:fillRect/>
          </a:stretch>
        </p:blipFill>
        <p:spPr>
          <a:xfrm>
            <a:off x="6305320" y="1373960"/>
            <a:ext cx="5253672" cy="3907288"/>
          </a:xfrm>
          <a:prstGeom prst="rect">
            <a:avLst/>
          </a:prstGeom>
        </p:spPr>
      </p:pic>
    </p:spTree>
    <p:extLst>
      <p:ext uri="{BB962C8B-B14F-4D97-AF65-F5344CB8AC3E}">
        <p14:creationId xmlns:p14="http://schemas.microsoft.com/office/powerpoint/2010/main" val="221933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8C8E0-C73B-5FDA-2D5F-652BE630ADE0}"/>
              </a:ext>
            </a:extLst>
          </p:cNvPr>
          <p:cNvSpPr>
            <a:spLocks noGrp="1"/>
          </p:cNvSpPr>
          <p:nvPr>
            <p:ph type="title"/>
          </p:nvPr>
        </p:nvSpPr>
        <p:spPr>
          <a:xfrm>
            <a:off x="447674" y="153736"/>
            <a:ext cx="11308895" cy="978378"/>
          </a:xfrm>
        </p:spPr>
        <p:txBody>
          <a:bodyPr anchor="ctr">
            <a:normAutofit/>
          </a:bodyPr>
          <a:lstStyle/>
          <a:p>
            <a:r>
              <a:rPr lang="en-GB" b="1"/>
              <a:t>Keep updated from our team</a:t>
            </a:r>
          </a:p>
        </p:txBody>
      </p:sp>
      <p:sp>
        <p:nvSpPr>
          <p:cNvPr id="4" name="Slide Number Placeholder 3">
            <a:extLst>
              <a:ext uri="{FF2B5EF4-FFF2-40B4-BE49-F238E27FC236}">
                <a16:creationId xmlns:a16="http://schemas.microsoft.com/office/drawing/2014/main" id="{A740BF3C-038B-EE93-54A5-C94C81040790}"/>
              </a:ext>
            </a:extLst>
          </p:cNvPr>
          <p:cNvSpPr>
            <a:spLocks noGrp="1"/>
          </p:cNvSpPr>
          <p:nvPr>
            <p:ph type="sldNum" sz="quarter" idx="12"/>
          </p:nvPr>
        </p:nvSpPr>
        <p:spPr>
          <a:xfrm>
            <a:off x="5664213" y="6400796"/>
            <a:ext cx="867229" cy="240847"/>
          </a:xfrm>
        </p:spPr>
        <p:txBody>
          <a:bodyPr anchor="ctr">
            <a:normAutofit/>
          </a:bodyPr>
          <a:lstStyle/>
          <a:p>
            <a:pPr>
              <a:spcAft>
                <a:spcPts val="600"/>
              </a:spcAft>
            </a:pPr>
            <a:fld id="{C60B6CEB-00FD-4EF2-810E-E0CF7536FD01}" type="slidenum">
              <a:rPr lang="en-GB" smtClean="0"/>
              <a:pPr>
                <a:spcAft>
                  <a:spcPts val="600"/>
                </a:spcAft>
              </a:pPr>
              <a:t>18</a:t>
            </a:fld>
            <a:endParaRPr lang="en-GB"/>
          </a:p>
        </p:txBody>
      </p:sp>
      <p:pic>
        <p:nvPicPr>
          <p:cNvPr id="10" name="Picture 9" descr="A QR code directing students to the Undergraduate Employability Newsletter&#10;">
            <a:hlinkClick r:id="rId3"/>
            <a:extLst>
              <a:ext uri="{FF2B5EF4-FFF2-40B4-BE49-F238E27FC236}">
                <a16:creationId xmlns:a16="http://schemas.microsoft.com/office/drawing/2014/main" id="{7F09121E-0493-B161-430F-ABAA4575EE32}"/>
              </a:ext>
            </a:extLst>
          </p:cNvPr>
          <p:cNvPicPr>
            <a:picLocks noChangeAspect="1"/>
          </p:cNvPicPr>
          <p:nvPr/>
        </p:nvPicPr>
        <p:blipFill>
          <a:blip r:embed="rId4">
            <a:extLst>
              <a:ext uri="{28A0092B-C50C-407E-A947-70E740481C1C}">
                <a14:useLocalDpi xmlns:a14="http://schemas.microsoft.com/office/drawing/2010/main" val="0"/>
              </a:ext>
            </a:extLst>
          </a:blip>
          <a:srcRect r="30645"/>
          <a:stretch>
            <a:fillRect/>
          </a:stretch>
        </p:blipFill>
        <p:spPr>
          <a:xfrm>
            <a:off x="6010843" y="1132113"/>
            <a:ext cx="5745726" cy="2423228"/>
          </a:xfrm>
          <a:prstGeom prst="rect">
            <a:avLst/>
          </a:prstGeom>
          <a:noFill/>
        </p:spPr>
      </p:pic>
      <p:sp>
        <p:nvSpPr>
          <p:cNvPr id="3" name="TextBox 2">
            <a:extLst>
              <a:ext uri="{FF2B5EF4-FFF2-40B4-BE49-F238E27FC236}">
                <a16:creationId xmlns:a16="http://schemas.microsoft.com/office/drawing/2014/main" id="{6C273B6D-1FA8-644F-C8EA-A035E4CF15F7}"/>
              </a:ext>
            </a:extLst>
          </p:cNvPr>
          <p:cNvSpPr txBox="1"/>
          <p:nvPr/>
        </p:nvSpPr>
        <p:spPr>
          <a:xfrm>
            <a:off x="6010843" y="3854684"/>
            <a:ext cx="5745726" cy="2246769"/>
          </a:xfrm>
          <a:prstGeom prst="rect">
            <a:avLst/>
          </a:prstGeom>
          <a:noFill/>
        </p:spPr>
        <p:txBody>
          <a:bodyPr wrap="square" rtlCol="0">
            <a:spAutoFit/>
          </a:bodyPr>
          <a:lstStyle/>
          <a:p>
            <a:r>
              <a:rPr lang="en-GB" sz="2000" b="1">
                <a:latin typeface="+mj-lt"/>
                <a:hlinkClick r:id="rId5"/>
              </a:rPr>
              <a:t>LUBSplacements@leeds.ac.uk</a:t>
            </a:r>
            <a:endParaRPr lang="en-GB" sz="2000" b="1">
              <a:latin typeface="+mj-lt"/>
            </a:endParaRPr>
          </a:p>
          <a:p>
            <a:endParaRPr lang="en-GB" sz="2000" b="1">
              <a:latin typeface="+mj-lt"/>
            </a:endParaRPr>
          </a:p>
          <a:p>
            <a:r>
              <a:rPr lang="en-GB" sz="2000" b="1">
                <a:latin typeface="+mj-lt"/>
                <a:hlinkClick r:id="rId6"/>
              </a:rPr>
              <a:t>LUBSopportunity@leeds.ac.uk</a:t>
            </a:r>
            <a:endParaRPr lang="en-GB" sz="2000" b="1">
              <a:latin typeface="+mj-lt"/>
            </a:endParaRPr>
          </a:p>
          <a:p>
            <a:endParaRPr lang="en-GB" sz="2000" b="1">
              <a:latin typeface="+mj-lt"/>
            </a:endParaRPr>
          </a:p>
          <a:p>
            <a:r>
              <a:rPr lang="en-GB" sz="2000" b="1">
                <a:latin typeface="+mj-lt"/>
              </a:rPr>
              <a:t>More information on Year in Industry Placement Year is available on the </a:t>
            </a:r>
            <a:r>
              <a:rPr lang="en-GB" sz="2000" b="1">
                <a:latin typeface="+mj-lt"/>
                <a:hlinkClick r:id="rId7"/>
              </a:rPr>
              <a:t>LUBS Student Guide – Year in Industry Pages</a:t>
            </a:r>
            <a:endParaRPr lang="en-GB" sz="2000" b="1">
              <a:latin typeface="+mj-lt"/>
            </a:endParaRPr>
          </a:p>
        </p:txBody>
      </p:sp>
      <p:pic>
        <p:nvPicPr>
          <p:cNvPr id="9" name="Picture 8">
            <a:hlinkClick r:id="rId8"/>
            <a:extLst>
              <a:ext uri="{FF2B5EF4-FFF2-40B4-BE49-F238E27FC236}">
                <a16:creationId xmlns:a16="http://schemas.microsoft.com/office/drawing/2014/main" id="{4CE923A3-5F3C-79AE-62AD-352566AC40B4}"/>
              </a:ext>
            </a:extLst>
          </p:cNvPr>
          <p:cNvPicPr>
            <a:picLocks noChangeAspect="1"/>
          </p:cNvPicPr>
          <p:nvPr/>
        </p:nvPicPr>
        <p:blipFill>
          <a:blip r:embed="rId9"/>
          <a:stretch>
            <a:fillRect/>
          </a:stretch>
        </p:blipFill>
        <p:spPr>
          <a:xfrm>
            <a:off x="1231778" y="1125782"/>
            <a:ext cx="3784722" cy="4833792"/>
          </a:xfrm>
          <a:prstGeom prst="rect">
            <a:avLst/>
          </a:prstGeom>
        </p:spPr>
      </p:pic>
    </p:spTree>
    <p:extLst>
      <p:ext uri="{BB962C8B-B14F-4D97-AF65-F5344CB8AC3E}">
        <p14:creationId xmlns:p14="http://schemas.microsoft.com/office/powerpoint/2010/main" val="150126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73A11-2A59-432B-08CE-E4FAAB9025E7}"/>
              </a:ext>
            </a:extLst>
          </p:cNvPr>
          <p:cNvSpPr>
            <a:spLocks noGrp="1"/>
          </p:cNvSpPr>
          <p:nvPr>
            <p:ph type="title"/>
          </p:nvPr>
        </p:nvSpPr>
        <p:spPr/>
        <p:txBody>
          <a:bodyPr/>
          <a:lstStyle/>
          <a:p>
            <a:r>
              <a:rPr lang="en-GB" b="1" dirty="0"/>
              <a:t>Upcoming session</a:t>
            </a:r>
          </a:p>
        </p:txBody>
      </p:sp>
      <p:sp>
        <p:nvSpPr>
          <p:cNvPr id="3" name="Content Placeholder 2">
            <a:extLst>
              <a:ext uri="{FF2B5EF4-FFF2-40B4-BE49-F238E27FC236}">
                <a16:creationId xmlns:a16="http://schemas.microsoft.com/office/drawing/2014/main" id="{C8932B9E-C638-9CBE-FE4F-1217DC3E2C42}"/>
              </a:ext>
            </a:extLst>
          </p:cNvPr>
          <p:cNvSpPr>
            <a:spLocks noGrp="1"/>
          </p:cNvSpPr>
          <p:nvPr>
            <p:ph idx="1"/>
          </p:nvPr>
        </p:nvSpPr>
        <p:spPr>
          <a:xfrm>
            <a:off x="441553" y="1289120"/>
            <a:ext cx="11308894" cy="4415517"/>
          </a:xfrm>
        </p:spPr>
        <p:txBody>
          <a:bodyPr>
            <a:normAutofit/>
          </a:bodyPr>
          <a:lstStyle/>
          <a:p>
            <a:pPr marL="0" indent="0">
              <a:buNone/>
            </a:pPr>
            <a:r>
              <a:rPr lang="en-GB" sz="2400" b="1" dirty="0"/>
              <a:t>Level 1: Global Opportunities: Study Abroad, Work Experience and Short-Term Opportunities Talks</a:t>
            </a:r>
          </a:p>
          <a:p>
            <a:pPr marL="0" indent="0">
              <a:buNone/>
            </a:pPr>
            <a:endParaRPr lang="en-GB" sz="2000" b="1" dirty="0"/>
          </a:p>
          <a:p>
            <a:pPr marL="0" indent="0">
              <a:buNone/>
            </a:pPr>
            <a:r>
              <a:rPr lang="en-GB" sz="2000" dirty="0"/>
              <a:t>Have you ever dreamed of studying, living, or working abroad as part of your degree? Or do you want to know more about work experience opportunities available to you, both in the UK and overseas? At Leeds, you can do that with our exciting placement year options! </a:t>
            </a:r>
          </a:p>
          <a:p>
            <a:pPr marL="0" indent="0">
              <a:buNone/>
            </a:pPr>
            <a:endParaRPr lang="en-GB" sz="2000" b="1" dirty="0"/>
          </a:p>
          <a:p>
            <a:r>
              <a:rPr lang="en-GB" sz="2000" b="1" dirty="0"/>
              <a:t>Session Option One:</a:t>
            </a:r>
            <a:endParaRPr lang="en-GB" sz="2000" dirty="0"/>
          </a:p>
          <a:p>
            <a:r>
              <a:rPr lang="en-GB" sz="2000" dirty="0"/>
              <a:t>Date: Thursday, 30/04/2026</a:t>
            </a:r>
          </a:p>
          <a:p>
            <a:r>
              <a:rPr lang="en-GB" sz="2000" dirty="0"/>
              <a:t>Time: 16:00-17:00</a:t>
            </a:r>
          </a:p>
          <a:p>
            <a:r>
              <a:rPr lang="en-GB" sz="2000" dirty="0"/>
              <a:t>Room:</a:t>
            </a:r>
            <a:r>
              <a:rPr lang="en-GB" sz="2000" b="1" dirty="0"/>
              <a:t> </a:t>
            </a:r>
            <a:r>
              <a:rPr lang="en-GB" sz="2000" dirty="0"/>
              <a:t>Conference Auditorium 2 (GM.01)</a:t>
            </a:r>
          </a:p>
          <a:p>
            <a:endParaRPr lang="en-GB" sz="2000" dirty="0"/>
          </a:p>
          <a:p>
            <a:pPr marL="0" indent="0">
              <a:buNone/>
            </a:pPr>
            <a:endParaRPr lang="en-GB" sz="2000" dirty="0"/>
          </a:p>
          <a:p>
            <a:pPr marL="0" indent="0">
              <a:buNone/>
            </a:pPr>
            <a:r>
              <a:rPr lang="en-GB" sz="2000" dirty="0">
                <a:hlinkClick r:id="rId3" tooltip="https://mycareer.leeds.ac.uk/leap/event.html?id=15640&amp;service=careers+service"/>
              </a:rPr>
              <a:t>https://mycareer.leeds.ac.uk/leap/event.html?id=15640&amp;service=Careers+Service</a:t>
            </a:r>
            <a:endParaRPr lang="en-GB" sz="2000" dirty="0"/>
          </a:p>
          <a:p>
            <a:pPr marL="0" indent="0">
              <a:buNone/>
            </a:pPr>
            <a:endParaRPr lang="en-GB" sz="2000" b="1" dirty="0"/>
          </a:p>
        </p:txBody>
      </p:sp>
      <p:sp>
        <p:nvSpPr>
          <p:cNvPr id="4" name="Slide Number Placeholder 3">
            <a:extLst>
              <a:ext uri="{FF2B5EF4-FFF2-40B4-BE49-F238E27FC236}">
                <a16:creationId xmlns:a16="http://schemas.microsoft.com/office/drawing/2014/main" id="{CFA379BC-3469-AA45-EFE6-90A265912842}"/>
              </a:ext>
            </a:extLst>
          </p:cNvPr>
          <p:cNvSpPr>
            <a:spLocks noGrp="1"/>
          </p:cNvSpPr>
          <p:nvPr>
            <p:ph type="sldNum" sz="quarter" idx="12"/>
          </p:nvPr>
        </p:nvSpPr>
        <p:spPr/>
        <p:txBody>
          <a:bodyPr/>
          <a:lstStyle/>
          <a:p>
            <a:fld id="{C60B6CEB-00FD-4EF2-810E-E0CF7536FD01}" type="slidenum">
              <a:rPr lang="en-GB" smtClean="0"/>
              <a:t>19</a:t>
            </a:fld>
            <a:endParaRPr lang="en-GB"/>
          </a:p>
        </p:txBody>
      </p:sp>
      <p:sp>
        <p:nvSpPr>
          <p:cNvPr id="6" name="TextBox 5">
            <a:extLst>
              <a:ext uri="{FF2B5EF4-FFF2-40B4-BE49-F238E27FC236}">
                <a16:creationId xmlns:a16="http://schemas.microsoft.com/office/drawing/2014/main" id="{39E3B722-E24D-F3BE-D2C3-F86864458D7C}"/>
              </a:ext>
            </a:extLst>
          </p:cNvPr>
          <p:cNvSpPr txBox="1"/>
          <p:nvPr/>
        </p:nvSpPr>
        <p:spPr>
          <a:xfrm>
            <a:off x="6531442" y="3496878"/>
            <a:ext cx="6096000" cy="1323439"/>
          </a:xfrm>
          <a:prstGeom prst="rect">
            <a:avLst/>
          </a:prstGeom>
          <a:noFill/>
        </p:spPr>
        <p:txBody>
          <a:bodyPr wrap="square">
            <a:spAutoFit/>
          </a:bodyPr>
          <a:lstStyle/>
          <a:p>
            <a:r>
              <a:rPr lang="en-GB" sz="2000" b="1"/>
              <a:t>Session Option Two (Repeat)</a:t>
            </a:r>
            <a:endParaRPr lang="en-GB" sz="2000"/>
          </a:p>
          <a:p>
            <a:r>
              <a:rPr lang="en-GB" sz="2000"/>
              <a:t>Date: Wednesday, 6/5/2026</a:t>
            </a:r>
            <a:br>
              <a:rPr lang="en-GB" sz="2000"/>
            </a:br>
            <a:r>
              <a:rPr lang="en-GB" sz="2000"/>
              <a:t>Time: 13:00 -14:00</a:t>
            </a:r>
          </a:p>
          <a:p>
            <a:r>
              <a:rPr lang="en-GB" sz="2000"/>
              <a:t>Room:</a:t>
            </a:r>
            <a:r>
              <a:rPr lang="en-GB" sz="2000" b="1"/>
              <a:t> </a:t>
            </a:r>
            <a:r>
              <a:rPr lang="en-GB" sz="2000"/>
              <a:t>Conference Auditorium 1 (GM.03)</a:t>
            </a:r>
          </a:p>
        </p:txBody>
      </p:sp>
    </p:spTree>
    <p:extLst>
      <p:ext uri="{BB962C8B-B14F-4D97-AF65-F5344CB8AC3E}">
        <p14:creationId xmlns:p14="http://schemas.microsoft.com/office/powerpoint/2010/main" val="1203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DFE3EC-3171-5CDF-1436-A31A59B6CB59}"/>
              </a:ext>
            </a:extLst>
          </p:cNvPr>
          <p:cNvSpPr>
            <a:spLocks noGrp="1"/>
          </p:cNvSpPr>
          <p:nvPr>
            <p:ph type="title"/>
          </p:nvPr>
        </p:nvSpPr>
        <p:spPr/>
        <p:txBody>
          <a:bodyPr/>
          <a:lstStyle/>
          <a:p>
            <a:r>
              <a:rPr lang="en-GB"/>
              <a:t>Contents</a:t>
            </a:r>
          </a:p>
        </p:txBody>
      </p:sp>
      <p:sp>
        <p:nvSpPr>
          <p:cNvPr id="4" name="Slide Number Placeholder 3">
            <a:extLst>
              <a:ext uri="{FF2B5EF4-FFF2-40B4-BE49-F238E27FC236}">
                <a16:creationId xmlns:a16="http://schemas.microsoft.com/office/drawing/2014/main" id="{3C7A0D48-3977-EA82-A906-32CB8491356E}"/>
              </a:ext>
            </a:extLst>
          </p:cNvPr>
          <p:cNvSpPr>
            <a:spLocks noGrp="1"/>
          </p:cNvSpPr>
          <p:nvPr>
            <p:ph type="sldNum" sz="quarter" idx="12"/>
          </p:nvPr>
        </p:nvSpPr>
        <p:spPr/>
        <p:txBody>
          <a:bodyPr/>
          <a:lstStyle/>
          <a:p>
            <a:fld id="{C60B6CEB-00FD-4EF2-810E-E0CF7536FD01}" type="slidenum">
              <a:rPr lang="en-GB" smtClean="0"/>
              <a:t>2</a:t>
            </a:fld>
            <a:endParaRPr lang="en-GB"/>
          </a:p>
        </p:txBody>
      </p:sp>
      <p:sp>
        <p:nvSpPr>
          <p:cNvPr id="6" name="Text Placeholder 5">
            <a:extLst>
              <a:ext uri="{FF2B5EF4-FFF2-40B4-BE49-F238E27FC236}">
                <a16:creationId xmlns:a16="http://schemas.microsoft.com/office/drawing/2014/main" id="{09F0E3D9-4FD6-DC67-5F97-4411FB4149CB}"/>
              </a:ext>
            </a:extLst>
          </p:cNvPr>
          <p:cNvSpPr>
            <a:spLocks noGrp="1"/>
          </p:cNvSpPr>
          <p:nvPr>
            <p:ph type="body" sz="quarter" idx="13"/>
          </p:nvPr>
        </p:nvSpPr>
        <p:spPr>
          <a:xfrm>
            <a:off x="1726533" y="1805645"/>
            <a:ext cx="2300287" cy="1743160"/>
          </a:xfrm>
        </p:spPr>
        <p:txBody>
          <a:bodyPr>
            <a:normAutofit/>
          </a:bodyPr>
          <a:lstStyle/>
          <a:p>
            <a:r>
              <a:rPr lang="en-GB"/>
              <a:t>01</a:t>
            </a:r>
          </a:p>
          <a:p>
            <a:pPr lvl="1"/>
            <a:r>
              <a:rPr lang="en-GB"/>
              <a:t>Our Team</a:t>
            </a:r>
          </a:p>
          <a:p>
            <a:pPr lvl="3"/>
            <a:br>
              <a:rPr lang="en-GB"/>
            </a:br>
            <a:endParaRPr lang="en-GB"/>
          </a:p>
        </p:txBody>
      </p:sp>
      <p:sp>
        <p:nvSpPr>
          <p:cNvPr id="7" name="Text Placeholder 6">
            <a:extLst>
              <a:ext uri="{FF2B5EF4-FFF2-40B4-BE49-F238E27FC236}">
                <a16:creationId xmlns:a16="http://schemas.microsoft.com/office/drawing/2014/main" id="{61F70250-6016-5A1E-2917-2A2238EC48E3}"/>
              </a:ext>
            </a:extLst>
          </p:cNvPr>
          <p:cNvSpPr>
            <a:spLocks noGrp="1"/>
          </p:cNvSpPr>
          <p:nvPr>
            <p:ph type="body" sz="quarter" idx="14"/>
          </p:nvPr>
        </p:nvSpPr>
        <p:spPr>
          <a:xfrm>
            <a:off x="3895237" y="1805646"/>
            <a:ext cx="2300287" cy="1743160"/>
          </a:xfrm>
        </p:spPr>
        <p:txBody>
          <a:bodyPr/>
          <a:lstStyle/>
          <a:p>
            <a:r>
              <a:rPr lang="en-GB"/>
              <a:t>02</a:t>
            </a:r>
          </a:p>
          <a:p>
            <a:pPr lvl="1"/>
            <a:r>
              <a:rPr lang="en-GB"/>
              <a:t>Placement Year</a:t>
            </a:r>
          </a:p>
          <a:p>
            <a:pPr lvl="4"/>
            <a:endParaRPr lang="en-GB"/>
          </a:p>
        </p:txBody>
      </p:sp>
      <p:sp>
        <p:nvSpPr>
          <p:cNvPr id="8" name="Text Placeholder 7">
            <a:extLst>
              <a:ext uri="{FF2B5EF4-FFF2-40B4-BE49-F238E27FC236}">
                <a16:creationId xmlns:a16="http://schemas.microsoft.com/office/drawing/2014/main" id="{82D97504-D91B-C3BE-BAA3-12BFBAB451AC}"/>
              </a:ext>
            </a:extLst>
          </p:cNvPr>
          <p:cNvSpPr>
            <a:spLocks noGrp="1"/>
          </p:cNvSpPr>
          <p:nvPr>
            <p:ph type="body" sz="quarter" idx="15"/>
          </p:nvPr>
        </p:nvSpPr>
        <p:spPr>
          <a:xfrm>
            <a:off x="6440760" y="1805645"/>
            <a:ext cx="2300287" cy="1743160"/>
          </a:xfrm>
        </p:spPr>
        <p:txBody>
          <a:bodyPr/>
          <a:lstStyle/>
          <a:p>
            <a:r>
              <a:rPr lang="en-GB"/>
              <a:t>03</a:t>
            </a:r>
          </a:p>
          <a:p>
            <a:pPr lvl="1"/>
            <a:r>
              <a:rPr lang="en-GB"/>
              <a:t>Previous Years</a:t>
            </a:r>
          </a:p>
          <a:p>
            <a:pPr lvl="4"/>
            <a:endParaRPr lang="en-GB"/>
          </a:p>
        </p:txBody>
      </p:sp>
      <p:sp>
        <p:nvSpPr>
          <p:cNvPr id="9" name="Rectangle 8">
            <a:extLst>
              <a:ext uri="{FF2B5EF4-FFF2-40B4-BE49-F238E27FC236}">
                <a16:creationId xmlns:a16="http://schemas.microsoft.com/office/drawing/2014/main" id="{6987F45B-D7B1-D0BF-AC36-5FA14E10C862}"/>
              </a:ext>
              <a:ext uri="{C183D7F6-B498-43B3-948B-1728B52AA6E4}">
                <adec:decorative xmlns:adec="http://schemas.microsoft.com/office/drawing/2017/decorative" val="1"/>
              </a:ext>
            </a:extLst>
          </p:cNvPr>
          <p:cNvSpPr/>
          <p:nvPr/>
        </p:nvSpPr>
        <p:spPr>
          <a:xfrm>
            <a:off x="1847923" y="3548804"/>
            <a:ext cx="239713" cy="6077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4084A3B-19F6-2805-A370-4B0F8083B210}"/>
              </a:ext>
              <a:ext uri="{C183D7F6-B498-43B3-948B-1728B52AA6E4}">
                <adec:decorative xmlns:adec="http://schemas.microsoft.com/office/drawing/2017/decorative" val="1"/>
              </a:ext>
            </a:extLst>
          </p:cNvPr>
          <p:cNvSpPr/>
          <p:nvPr/>
        </p:nvSpPr>
        <p:spPr>
          <a:xfrm>
            <a:off x="3937047" y="3548805"/>
            <a:ext cx="239713" cy="6077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D782556-118E-AFE9-2686-80B3BF3C097C}"/>
              </a:ext>
              <a:ext uri="{C183D7F6-B498-43B3-948B-1728B52AA6E4}">
                <adec:decorative xmlns:adec="http://schemas.microsoft.com/office/drawing/2017/decorative" val="1"/>
              </a:ext>
            </a:extLst>
          </p:cNvPr>
          <p:cNvSpPr/>
          <p:nvPr/>
        </p:nvSpPr>
        <p:spPr>
          <a:xfrm>
            <a:off x="6455274" y="3548805"/>
            <a:ext cx="239713" cy="6077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24BFE52-A3B4-C872-3E78-96ACD44A8D1B}"/>
              </a:ext>
            </a:extLst>
          </p:cNvPr>
          <p:cNvSpPr txBox="1"/>
          <p:nvPr/>
        </p:nvSpPr>
        <p:spPr>
          <a:xfrm>
            <a:off x="3795713" y="3652036"/>
            <a:ext cx="2300287" cy="1524841"/>
          </a:xfrm>
          <a:prstGeom prst="rect">
            <a:avLst/>
          </a:prstGeom>
          <a:noFill/>
        </p:spPr>
        <p:txBody>
          <a:bodyPr wrap="square">
            <a:spAutoFit/>
          </a:bodyPr>
          <a:lstStyle/>
          <a:p>
            <a:pPr>
              <a:lnSpc>
                <a:spcPct val="150000"/>
              </a:lnSpc>
            </a:pPr>
            <a:r>
              <a:rPr lang="en-GB" sz="1600">
                <a:latin typeface="+mj-lt"/>
              </a:rPr>
              <a:t>Benefits</a:t>
            </a:r>
          </a:p>
          <a:p>
            <a:pPr>
              <a:lnSpc>
                <a:spcPct val="150000"/>
              </a:lnSpc>
            </a:pPr>
            <a:r>
              <a:rPr lang="en-GB" sz="1600">
                <a:latin typeface="+mj-lt"/>
              </a:rPr>
              <a:t>Eligibility and Criteria</a:t>
            </a:r>
          </a:p>
          <a:p>
            <a:pPr>
              <a:lnSpc>
                <a:spcPct val="150000"/>
              </a:lnSpc>
            </a:pPr>
            <a:r>
              <a:rPr lang="en-GB" sz="1600">
                <a:latin typeface="+mj-lt"/>
              </a:rPr>
              <a:t>Fees and Finance</a:t>
            </a:r>
          </a:p>
          <a:p>
            <a:pPr>
              <a:lnSpc>
                <a:spcPct val="150000"/>
              </a:lnSpc>
            </a:pPr>
            <a:r>
              <a:rPr lang="en-GB" sz="1600">
                <a:latin typeface="+mj-lt"/>
              </a:rPr>
              <a:t>Timelines</a:t>
            </a:r>
          </a:p>
        </p:txBody>
      </p:sp>
      <p:sp>
        <p:nvSpPr>
          <p:cNvPr id="15" name="TextBox 14">
            <a:extLst>
              <a:ext uri="{FF2B5EF4-FFF2-40B4-BE49-F238E27FC236}">
                <a16:creationId xmlns:a16="http://schemas.microsoft.com/office/drawing/2014/main" id="{1139F072-2A6D-F744-2ACC-3240E9CDCE3C}"/>
              </a:ext>
            </a:extLst>
          </p:cNvPr>
          <p:cNvSpPr txBox="1"/>
          <p:nvPr/>
        </p:nvSpPr>
        <p:spPr>
          <a:xfrm>
            <a:off x="1726534" y="3677993"/>
            <a:ext cx="2300287" cy="786177"/>
          </a:xfrm>
          <a:prstGeom prst="rect">
            <a:avLst/>
          </a:prstGeom>
          <a:noFill/>
        </p:spPr>
        <p:txBody>
          <a:bodyPr wrap="square">
            <a:spAutoFit/>
          </a:bodyPr>
          <a:lstStyle/>
          <a:p>
            <a:pPr>
              <a:lnSpc>
                <a:spcPct val="150000"/>
              </a:lnSpc>
            </a:pPr>
            <a:r>
              <a:rPr lang="en-GB" sz="1600">
                <a:latin typeface="+mj-lt"/>
              </a:rPr>
              <a:t>Supports</a:t>
            </a:r>
          </a:p>
          <a:p>
            <a:pPr>
              <a:lnSpc>
                <a:spcPct val="150000"/>
              </a:lnSpc>
            </a:pPr>
            <a:r>
              <a:rPr lang="en-GB" sz="1600">
                <a:latin typeface="+mj-lt"/>
              </a:rPr>
              <a:t>How we can help</a:t>
            </a:r>
          </a:p>
        </p:txBody>
      </p:sp>
      <p:sp>
        <p:nvSpPr>
          <p:cNvPr id="16" name="TextBox 15">
            <a:extLst>
              <a:ext uri="{FF2B5EF4-FFF2-40B4-BE49-F238E27FC236}">
                <a16:creationId xmlns:a16="http://schemas.microsoft.com/office/drawing/2014/main" id="{17080595-77D0-B463-5C3A-4821765407F2}"/>
              </a:ext>
            </a:extLst>
          </p:cNvPr>
          <p:cNvSpPr txBox="1"/>
          <p:nvPr/>
        </p:nvSpPr>
        <p:spPr>
          <a:xfrm>
            <a:off x="6332631" y="3677994"/>
            <a:ext cx="2300287" cy="786177"/>
          </a:xfrm>
          <a:prstGeom prst="rect">
            <a:avLst/>
          </a:prstGeom>
          <a:noFill/>
        </p:spPr>
        <p:txBody>
          <a:bodyPr wrap="square" lIns="91440" tIns="45720" rIns="91440" bIns="45720" anchor="t">
            <a:spAutoFit/>
          </a:bodyPr>
          <a:lstStyle/>
          <a:p>
            <a:pPr>
              <a:lnSpc>
                <a:spcPct val="150000"/>
              </a:lnSpc>
            </a:pPr>
            <a:r>
              <a:rPr lang="en-GB" sz="1600" dirty="0">
                <a:latin typeface="+mj-lt"/>
              </a:rPr>
              <a:t>Previous Employers</a:t>
            </a:r>
          </a:p>
          <a:p>
            <a:pPr>
              <a:lnSpc>
                <a:spcPct val="150000"/>
              </a:lnSpc>
            </a:pPr>
            <a:endParaRPr lang="en-GB" sz="1600" dirty="0">
              <a:latin typeface="+mj-lt"/>
            </a:endParaRPr>
          </a:p>
        </p:txBody>
      </p:sp>
      <p:sp>
        <p:nvSpPr>
          <p:cNvPr id="17" name="Text Placeholder 7">
            <a:extLst>
              <a:ext uri="{FF2B5EF4-FFF2-40B4-BE49-F238E27FC236}">
                <a16:creationId xmlns:a16="http://schemas.microsoft.com/office/drawing/2014/main" id="{A2327027-04F6-4354-9E8F-547DB8D79F83}"/>
              </a:ext>
            </a:extLst>
          </p:cNvPr>
          <p:cNvSpPr txBox="1">
            <a:spLocks/>
          </p:cNvSpPr>
          <p:nvPr/>
        </p:nvSpPr>
        <p:spPr>
          <a:xfrm>
            <a:off x="8986283" y="1805645"/>
            <a:ext cx="2300287" cy="1743160"/>
          </a:xfrm>
          <a:prstGeom prst="rect">
            <a:avLst/>
          </a:prstGeom>
        </p:spPr>
        <p:txBody>
          <a:bodyPr vert="horz" lIns="0" tIns="0" rIns="0" bIns="0" rtlCol="0">
            <a:normAutofit/>
          </a:bodyPr>
          <a:lstStyle>
            <a:lvl1pPr marL="0" indent="0" algn="l" defTabSz="914400" rtl="0" eaLnBrk="1" latinLnBrk="0" hangingPunct="1">
              <a:lnSpc>
                <a:spcPct val="80000"/>
              </a:lnSpc>
              <a:spcBef>
                <a:spcPts val="0"/>
              </a:spcBef>
              <a:spcAft>
                <a:spcPts val="700"/>
              </a:spcAft>
              <a:buFont typeface="Arial" panose="020B0604020202020204" pitchFamily="34" charset="0"/>
              <a:buNone/>
              <a:defRPr sz="6000" kern="1200">
                <a:solidFill>
                  <a:schemeClr val="tx2"/>
                </a:solidFill>
                <a:latin typeface="Georgia" panose="02040502050405020303" pitchFamily="18" charset="0"/>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Georgia" panose="02040502050405020303" pitchFamily="18" charset="0"/>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400" b="1" kern="1200">
                <a:solidFill>
                  <a:schemeClr val="tx1"/>
                </a:solidFill>
                <a:latin typeface="Georgia" panose="02040502050405020303" pitchFamily="18" charset="0"/>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Georgia" panose="02040502050405020303" pitchFamily="18" charset="0"/>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04</a:t>
            </a:r>
          </a:p>
          <a:p>
            <a:pPr lvl="1"/>
            <a:r>
              <a:rPr lang="en-GB"/>
              <a:t>Summer and Beyond</a:t>
            </a:r>
          </a:p>
          <a:p>
            <a:pPr lvl="4"/>
            <a:endParaRPr lang="en-GB"/>
          </a:p>
        </p:txBody>
      </p:sp>
      <p:sp>
        <p:nvSpPr>
          <p:cNvPr id="18" name="Rectangle 17">
            <a:extLst>
              <a:ext uri="{FF2B5EF4-FFF2-40B4-BE49-F238E27FC236}">
                <a16:creationId xmlns:a16="http://schemas.microsoft.com/office/drawing/2014/main" id="{C6142696-44F0-BC84-C9D5-9DDBCEFAA6E7}"/>
              </a:ext>
              <a:ext uri="{C183D7F6-B498-43B3-948B-1728B52AA6E4}">
                <adec:decorative xmlns:adec="http://schemas.microsoft.com/office/drawing/2017/decorative" val="1"/>
              </a:ext>
            </a:extLst>
          </p:cNvPr>
          <p:cNvSpPr/>
          <p:nvPr/>
        </p:nvSpPr>
        <p:spPr>
          <a:xfrm>
            <a:off x="9000797" y="3548805"/>
            <a:ext cx="239713" cy="6077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714E1798-75E7-7A27-C90B-3D68F83361E5}"/>
              </a:ext>
            </a:extLst>
          </p:cNvPr>
          <p:cNvSpPr txBox="1"/>
          <p:nvPr/>
        </p:nvSpPr>
        <p:spPr>
          <a:xfrm>
            <a:off x="8918471" y="3677994"/>
            <a:ext cx="3054539" cy="1894173"/>
          </a:xfrm>
          <a:prstGeom prst="rect">
            <a:avLst/>
          </a:prstGeom>
          <a:noFill/>
        </p:spPr>
        <p:txBody>
          <a:bodyPr wrap="square">
            <a:spAutoFit/>
          </a:bodyPr>
          <a:lstStyle/>
          <a:p>
            <a:pPr>
              <a:lnSpc>
                <a:spcPct val="150000"/>
              </a:lnSpc>
            </a:pPr>
            <a:r>
              <a:rPr lang="en-GB" sz="1600" dirty="0">
                <a:latin typeface="+mj-lt"/>
              </a:rPr>
              <a:t>Summer Tasks</a:t>
            </a:r>
          </a:p>
          <a:p>
            <a:pPr>
              <a:lnSpc>
                <a:spcPct val="150000"/>
              </a:lnSpc>
            </a:pPr>
            <a:r>
              <a:rPr lang="en-GB" sz="1600" dirty="0">
                <a:latin typeface="+mj-lt"/>
              </a:rPr>
              <a:t>Further Opportunities</a:t>
            </a:r>
          </a:p>
          <a:p>
            <a:pPr>
              <a:lnSpc>
                <a:spcPct val="150000"/>
              </a:lnSpc>
            </a:pPr>
            <a:r>
              <a:rPr lang="en-GB" sz="1600" dirty="0">
                <a:latin typeface="+mj-lt"/>
              </a:rPr>
              <a:t>Central Career Service Support</a:t>
            </a:r>
          </a:p>
          <a:p>
            <a:pPr>
              <a:lnSpc>
                <a:spcPct val="150000"/>
              </a:lnSpc>
            </a:pPr>
            <a:r>
              <a:rPr lang="en-GB" sz="1600" dirty="0">
                <a:latin typeface="+mj-lt"/>
              </a:rPr>
              <a:t>How to stay in Touch</a:t>
            </a:r>
          </a:p>
          <a:p>
            <a:pPr>
              <a:lnSpc>
                <a:spcPct val="150000"/>
              </a:lnSpc>
            </a:pPr>
            <a:r>
              <a:rPr lang="en-GB" sz="1600" dirty="0">
                <a:latin typeface="+mj-lt"/>
              </a:rPr>
              <a:t>Q &amp; A</a:t>
            </a:r>
          </a:p>
        </p:txBody>
      </p:sp>
    </p:spTree>
    <p:extLst>
      <p:ext uri="{BB962C8B-B14F-4D97-AF65-F5344CB8AC3E}">
        <p14:creationId xmlns:p14="http://schemas.microsoft.com/office/powerpoint/2010/main" val="235836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DC234-8F10-EE11-AD5A-4F6878EFD769}"/>
              </a:ext>
            </a:extLst>
          </p:cNvPr>
          <p:cNvSpPr>
            <a:spLocks noGrp="1"/>
          </p:cNvSpPr>
          <p:nvPr>
            <p:ph type="title"/>
          </p:nvPr>
        </p:nvSpPr>
        <p:spPr/>
        <p:txBody>
          <a:bodyPr/>
          <a:lstStyle/>
          <a:p>
            <a:endParaRPr lang="en-GB"/>
          </a:p>
        </p:txBody>
      </p:sp>
      <p:pic>
        <p:nvPicPr>
          <p:cNvPr id="6" name="Content Placeholder 5" descr="A white card with blue text and orange and green text&#10;&#10;AI-generated content may be incorrect.">
            <a:hlinkClick r:id="rId3"/>
            <a:extLst>
              <a:ext uri="{FF2B5EF4-FFF2-40B4-BE49-F238E27FC236}">
                <a16:creationId xmlns:a16="http://schemas.microsoft.com/office/drawing/2014/main" id="{D56EB048-02B8-1CFB-8EE6-218EC8F11B3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04" y="0"/>
            <a:ext cx="12192000" cy="6858000"/>
          </a:xfrm>
        </p:spPr>
      </p:pic>
      <p:sp>
        <p:nvSpPr>
          <p:cNvPr id="4" name="Slide Number Placeholder 3">
            <a:extLst>
              <a:ext uri="{FF2B5EF4-FFF2-40B4-BE49-F238E27FC236}">
                <a16:creationId xmlns:a16="http://schemas.microsoft.com/office/drawing/2014/main" id="{400B8BCD-9BC1-AB09-78A2-6435EEE987EB}"/>
              </a:ext>
            </a:extLst>
          </p:cNvPr>
          <p:cNvSpPr>
            <a:spLocks noGrp="1"/>
          </p:cNvSpPr>
          <p:nvPr>
            <p:ph type="sldNum" sz="quarter" idx="12"/>
          </p:nvPr>
        </p:nvSpPr>
        <p:spPr/>
        <p:txBody>
          <a:bodyPr/>
          <a:lstStyle/>
          <a:p>
            <a:fld id="{C60B6CEB-00FD-4EF2-810E-E0CF7536FD01}" type="slidenum">
              <a:rPr lang="en-GB" smtClean="0"/>
              <a:t>20</a:t>
            </a:fld>
            <a:endParaRPr lang="en-GB"/>
          </a:p>
        </p:txBody>
      </p:sp>
    </p:spTree>
    <p:extLst>
      <p:ext uri="{BB962C8B-B14F-4D97-AF65-F5344CB8AC3E}">
        <p14:creationId xmlns:p14="http://schemas.microsoft.com/office/powerpoint/2010/main" val="159352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84AEB0-523F-3063-28A9-3E46719D720E}"/>
              </a:ext>
            </a:extLst>
          </p:cNvPr>
          <p:cNvSpPr>
            <a:spLocks noGrp="1"/>
          </p:cNvSpPr>
          <p:nvPr>
            <p:ph type="title"/>
          </p:nvPr>
        </p:nvSpPr>
        <p:spPr/>
        <p:txBody>
          <a:bodyPr/>
          <a:lstStyle/>
          <a:p>
            <a:pPr lvl="0"/>
            <a:r>
              <a:rPr lang="en-GB" b="1"/>
              <a:t>Q&amp;A</a:t>
            </a:r>
            <a:endParaRPr lang="en-GB"/>
          </a:p>
        </p:txBody>
      </p:sp>
      <p:sp>
        <p:nvSpPr>
          <p:cNvPr id="4" name="Slide Number Placeholder 3">
            <a:extLst>
              <a:ext uri="{FF2B5EF4-FFF2-40B4-BE49-F238E27FC236}">
                <a16:creationId xmlns:a16="http://schemas.microsoft.com/office/drawing/2014/main" id="{69EABAF3-5E70-4F7C-58C1-004B35AF96F0}"/>
              </a:ext>
            </a:extLst>
          </p:cNvPr>
          <p:cNvSpPr>
            <a:spLocks noGrp="1"/>
          </p:cNvSpPr>
          <p:nvPr>
            <p:ph type="sldNum" sz="quarter" idx="12"/>
          </p:nvPr>
        </p:nvSpPr>
        <p:spPr/>
        <p:txBody>
          <a:bodyPr/>
          <a:lstStyle/>
          <a:p>
            <a:fld id="{C60B6CEB-00FD-4EF2-810E-E0CF7536FD01}" type="slidenum">
              <a:rPr lang="en-GB" smtClean="0"/>
              <a:t>21</a:t>
            </a:fld>
            <a:endParaRPr lang="en-GB"/>
          </a:p>
        </p:txBody>
      </p:sp>
      <p:pic>
        <p:nvPicPr>
          <p:cNvPr id="18" name="Picture Placeholder 17">
            <a:extLst>
              <a:ext uri="{FF2B5EF4-FFF2-40B4-BE49-F238E27FC236}">
                <a16:creationId xmlns:a16="http://schemas.microsoft.com/office/drawing/2014/main" id="{9E226B01-13FC-833D-F43E-2BDC1F6A2ED5}"/>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pic>
        <p:nvPicPr>
          <p:cNvPr id="20" name="Picture Placeholder 19">
            <a:extLst>
              <a:ext uri="{FF2B5EF4-FFF2-40B4-BE49-F238E27FC236}">
                <a16:creationId xmlns:a16="http://schemas.microsoft.com/office/drawing/2014/main" id="{3672809F-CFC7-B678-A33F-6D90106D4D2C}"/>
              </a:ext>
              <a:ext uri="{C183D7F6-B498-43B3-948B-1728B52AA6E4}">
                <adec:decorative xmlns:adec="http://schemas.microsoft.com/office/drawing/2017/decorative" val="1"/>
              </a:ext>
            </a:extLst>
          </p:cNvPr>
          <p:cNvPicPr>
            <a:picLocks noGrp="1" noChangeAspect="1"/>
          </p:cNvPicPr>
          <p:nvPr>
            <p:ph type="pic" sz="quarter" idx="14"/>
          </p:nvPr>
        </p:nvPicPr>
        <p:blipFill>
          <a:blip r:embed="rId4" cstate="print">
            <a:extLst>
              <a:ext uri="{28A0092B-C50C-407E-A947-70E740481C1C}">
                <a14:useLocalDpi xmlns:a14="http://schemas.microsoft.com/office/drawing/2010/main"/>
              </a:ext>
            </a:extLst>
          </a:blip>
          <a:srcRect/>
          <a:stretch>
            <a:fillRect/>
          </a:stretch>
        </p:blipFill>
        <p:spPr/>
      </p:pic>
      <p:pic>
        <p:nvPicPr>
          <p:cNvPr id="22" name="Picture Placeholder 21">
            <a:extLst>
              <a:ext uri="{FF2B5EF4-FFF2-40B4-BE49-F238E27FC236}">
                <a16:creationId xmlns:a16="http://schemas.microsoft.com/office/drawing/2014/main" id="{BB3444D5-0D62-1B98-89B6-27131AC74437}"/>
              </a:ext>
              <a:ext uri="{C183D7F6-B498-43B3-948B-1728B52AA6E4}">
                <adec:decorative xmlns:adec="http://schemas.microsoft.com/office/drawing/2017/decorative" val="1"/>
              </a:ext>
            </a:extLst>
          </p:cNvPr>
          <p:cNvPicPr>
            <a:picLocks noGrp="1" noChangeAspect="1"/>
          </p:cNvPicPr>
          <p:nvPr>
            <p:ph type="pic" sz="quarter" idx="15"/>
          </p:nvPr>
        </p:nvPicPr>
        <p:blipFill>
          <a:blip r:embed="rId5" cstate="print">
            <a:extLst>
              <a:ext uri="{28A0092B-C50C-407E-A947-70E740481C1C}">
                <a14:useLocalDpi xmlns:a14="http://schemas.microsoft.com/office/drawing/2010/main"/>
              </a:ext>
            </a:extLst>
          </a:blip>
          <a:srcRect/>
          <a:stretch>
            <a:fillRect/>
          </a:stretch>
        </p:blipFill>
        <p:spPr/>
      </p:pic>
      <p:pic>
        <p:nvPicPr>
          <p:cNvPr id="24" name="Picture Placeholder 23">
            <a:extLst>
              <a:ext uri="{FF2B5EF4-FFF2-40B4-BE49-F238E27FC236}">
                <a16:creationId xmlns:a16="http://schemas.microsoft.com/office/drawing/2014/main" id="{029E993B-74C1-371B-41BC-133623EB529A}"/>
              </a:ext>
              <a:ext uri="{C183D7F6-B498-43B3-948B-1728B52AA6E4}">
                <adec:decorative xmlns:adec="http://schemas.microsoft.com/office/drawing/2017/decorative" val="1"/>
              </a:ext>
            </a:extLst>
          </p:cNvPr>
          <p:cNvPicPr>
            <a:picLocks noGrp="1" noChangeAspect="1"/>
          </p:cNvPicPr>
          <p:nvPr>
            <p:ph type="pic" sz="quarter" idx="16"/>
          </p:nvPr>
        </p:nvPicPr>
        <p:blipFill>
          <a:blip r:embed="rId6"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4756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94BEC8-EADC-20D2-94D2-4E68CCF28E59}"/>
              </a:ext>
            </a:extLst>
          </p:cNvPr>
          <p:cNvSpPr>
            <a:spLocks noGrp="1"/>
          </p:cNvSpPr>
          <p:nvPr>
            <p:ph type="title"/>
          </p:nvPr>
        </p:nvSpPr>
        <p:spPr/>
        <p:txBody>
          <a:bodyPr/>
          <a:lstStyle/>
          <a:p>
            <a:r>
              <a:rPr lang="en-GB" b="1" dirty="0"/>
              <a:t>Who are we and what do we do?</a:t>
            </a:r>
          </a:p>
        </p:txBody>
      </p:sp>
      <p:sp>
        <p:nvSpPr>
          <p:cNvPr id="6" name="Content Placeholder 5">
            <a:extLst>
              <a:ext uri="{FF2B5EF4-FFF2-40B4-BE49-F238E27FC236}">
                <a16:creationId xmlns:a16="http://schemas.microsoft.com/office/drawing/2014/main" id="{59D22DA3-EE8B-F9B9-91E2-58FC3FE2A43E}"/>
              </a:ext>
            </a:extLst>
          </p:cNvPr>
          <p:cNvSpPr>
            <a:spLocks noGrp="1"/>
          </p:cNvSpPr>
          <p:nvPr>
            <p:ph idx="1"/>
          </p:nvPr>
        </p:nvSpPr>
        <p:spPr>
          <a:xfrm>
            <a:off x="447675" y="1359568"/>
            <a:ext cx="6083767" cy="4415517"/>
          </a:xfrm>
        </p:spPr>
        <p:txBody>
          <a:bodyPr vert="horz" lIns="0" tIns="0" rIns="0" bIns="0" rtlCol="0" anchor="t">
            <a:normAutofit/>
          </a:bodyPr>
          <a:lstStyle/>
          <a:p>
            <a:r>
              <a:rPr lang="en-GB" sz="2000" b="1" dirty="0">
                <a:latin typeface="Georgia"/>
              </a:rPr>
              <a:t>LUBS Work Placement Team </a:t>
            </a:r>
            <a:endParaRPr lang="en-US" dirty="0">
              <a:latin typeface="Georgia"/>
            </a:endParaRPr>
          </a:p>
          <a:p>
            <a:r>
              <a:rPr lang="en-GB" sz="2000" dirty="0">
                <a:latin typeface="Georgia"/>
              </a:rPr>
              <a:t>Part of LUBS Employability and Opportunity Team</a:t>
            </a:r>
          </a:p>
          <a:p>
            <a:endParaRPr lang="en-GB" sz="2000" dirty="0">
              <a:latin typeface="Georgia"/>
            </a:endParaRPr>
          </a:p>
          <a:p>
            <a:r>
              <a:rPr lang="en-GB" sz="2000" dirty="0">
                <a:latin typeface="Georgia"/>
              </a:rPr>
              <a:t>For general employability questions and advice</a:t>
            </a:r>
          </a:p>
          <a:p>
            <a:r>
              <a:rPr lang="en-GB" sz="2000" dirty="0">
                <a:latin typeface="Georgia"/>
              </a:rPr>
              <a:t>	</a:t>
            </a:r>
            <a:r>
              <a:rPr lang="en-GB" sz="2000" dirty="0">
                <a:latin typeface="Georgia"/>
                <a:hlinkClick r:id="rId3"/>
              </a:rPr>
              <a:t>LUBSopportunity@leeds.ac.uk</a:t>
            </a:r>
            <a:endParaRPr lang="en-GB" sz="2000" dirty="0">
              <a:latin typeface="Georgia"/>
            </a:endParaRPr>
          </a:p>
          <a:p>
            <a:endParaRPr lang="en-GB" sz="2000" dirty="0">
              <a:latin typeface="Georgia"/>
            </a:endParaRPr>
          </a:p>
          <a:p>
            <a:r>
              <a:rPr lang="en-GB" sz="2000" dirty="0">
                <a:latin typeface="Georgia"/>
              </a:rPr>
              <a:t>For Work Placement queries</a:t>
            </a:r>
          </a:p>
          <a:p>
            <a:r>
              <a:rPr lang="en-GB" sz="2000" dirty="0">
                <a:latin typeface="Georgia"/>
              </a:rPr>
              <a:t>	</a:t>
            </a:r>
            <a:r>
              <a:rPr lang="en-GB" sz="2000" dirty="0">
                <a:latin typeface="Georgia"/>
                <a:hlinkClick r:id="rId4"/>
              </a:rPr>
              <a:t>LUBSplacements@leeds.ac.uk</a:t>
            </a:r>
            <a:r>
              <a:rPr lang="en-GB" sz="2000" dirty="0">
                <a:latin typeface="Georgia"/>
              </a:rPr>
              <a:t> </a:t>
            </a:r>
          </a:p>
          <a:p>
            <a:endParaRPr lang="en-GB" sz="2000" dirty="0"/>
          </a:p>
          <a:p>
            <a:r>
              <a:rPr lang="en-GB" sz="2000" dirty="0"/>
              <a:t>LUBS Careers and Opportunities Hub</a:t>
            </a:r>
          </a:p>
          <a:p>
            <a:r>
              <a:rPr lang="en-GB" sz="2000" dirty="0"/>
              <a:t>	Maurice Keywork GM.01</a:t>
            </a:r>
          </a:p>
          <a:p>
            <a:endParaRPr lang="en-GB" sz="2000" dirty="0"/>
          </a:p>
          <a:p>
            <a:r>
              <a:rPr lang="en-GB" sz="2000" dirty="0"/>
              <a:t>Appointments, Newsletters and more…</a:t>
            </a:r>
          </a:p>
          <a:p>
            <a:endParaRPr lang="en-GB" sz="2000" dirty="0"/>
          </a:p>
          <a:p>
            <a:endParaRPr lang="en-GB" sz="2000" dirty="0"/>
          </a:p>
          <a:p>
            <a:endParaRPr lang="en-GB" sz="2000" dirty="0"/>
          </a:p>
          <a:p>
            <a:pPr marL="0" lvl="1" indent="0">
              <a:buNone/>
            </a:pPr>
            <a:endParaRPr lang="en-GB" sz="2000" dirty="0"/>
          </a:p>
          <a:p>
            <a:endParaRPr lang="en-GB" sz="2000" dirty="0"/>
          </a:p>
          <a:p>
            <a:endParaRPr lang="en-GB" sz="2000" dirty="0"/>
          </a:p>
          <a:p>
            <a:endParaRPr lang="en-GB" sz="2000" dirty="0"/>
          </a:p>
          <a:p>
            <a:endParaRPr lang="en-GB" sz="2000" dirty="0"/>
          </a:p>
          <a:p>
            <a:endParaRPr lang="en-GB" sz="2000" dirty="0"/>
          </a:p>
        </p:txBody>
      </p:sp>
      <p:sp>
        <p:nvSpPr>
          <p:cNvPr id="2" name="Slide Number Placeholder 1">
            <a:extLst>
              <a:ext uri="{FF2B5EF4-FFF2-40B4-BE49-F238E27FC236}">
                <a16:creationId xmlns:a16="http://schemas.microsoft.com/office/drawing/2014/main" id="{275A4F47-130A-C5E5-84C9-B582668B17E7}"/>
              </a:ext>
            </a:extLst>
          </p:cNvPr>
          <p:cNvSpPr>
            <a:spLocks noGrp="1"/>
          </p:cNvSpPr>
          <p:nvPr>
            <p:ph type="sldNum" sz="quarter" idx="12"/>
          </p:nvPr>
        </p:nvSpPr>
        <p:spPr/>
        <p:txBody>
          <a:bodyPr/>
          <a:lstStyle/>
          <a:p>
            <a:fld id="{C60B6CEB-00FD-4EF2-810E-E0CF7536FD01}" type="slidenum">
              <a:rPr lang="en-GB" smtClean="0"/>
              <a:pPr/>
              <a:t>3</a:t>
            </a:fld>
            <a:endParaRPr lang="en-GB"/>
          </a:p>
        </p:txBody>
      </p:sp>
      <p:sp>
        <p:nvSpPr>
          <p:cNvPr id="4" name="Picture Placeholder 3">
            <a:extLst>
              <a:ext uri="{FF2B5EF4-FFF2-40B4-BE49-F238E27FC236}">
                <a16:creationId xmlns:a16="http://schemas.microsoft.com/office/drawing/2014/main" id="{884CAC38-2D57-23CC-661A-B5F418E82188}"/>
              </a:ext>
            </a:extLst>
          </p:cNvPr>
          <p:cNvSpPr>
            <a:spLocks noGrp="1"/>
          </p:cNvSpPr>
          <p:nvPr>
            <p:ph type="pic" sz="quarter" idx="13"/>
          </p:nvPr>
        </p:nvSpPr>
        <p:spPr/>
        <p:txBody>
          <a:bodyPr/>
          <a:lstStyle/>
          <a:p>
            <a:endParaRPr lang="en-GB"/>
          </a:p>
        </p:txBody>
      </p:sp>
      <p:pic>
        <p:nvPicPr>
          <p:cNvPr id="1026" name="Picture 2" descr="Members of the LUBS Employability and Opportunity Team standing LUBS Careers and Opportunities Hub&#10;">
            <a:extLst>
              <a:ext uri="{FF2B5EF4-FFF2-40B4-BE49-F238E27FC236}">
                <a16:creationId xmlns:a16="http://schemas.microsoft.com/office/drawing/2014/main" id="{8E4107E6-EC56-3521-D921-AB159C30ADF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913" t="29995" r="16230" b="12211"/>
          <a:stretch>
            <a:fillRect/>
          </a:stretch>
        </p:blipFill>
        <p:spPr bwMode="auto">
          <a:xfrm>
            <a:off x="6727371" y="1371600"/>
            <a:ext cx="505424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20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C22CA-9E7B-D5A5-A9B5-E11696D3E1BD}"/>
              </a:ext>
            </a:extLst>
          </p:cNvPr>
          <p:cNvSpPr>
            <a:spLocks noGrp="1"/>
          </p:cNvSpPr>
          <p:nvPr>
            <p:ph type="title"/>
          </p:nvPr>
        </p:nvSpPr>
        <p:spPr>
          <a:xfrm>
            <a:off x="441552" y="293534"/>
            <a:ext cx="11308895" cy="978378"/>
          </a:xfrm>
        </p:spPr>
        <p:txBody>
          <a:bodyPr/>
          <a:lstStyle/>
          <a:p>
            <a:r>
              <a:rPr lang="en-GB" b="1" dirty="0"/>
              <a:t>What is a LUBS Year in Industry Work Placement?</a:t>
            </a:r>
          </a:p>
        </p:txBody>
      </p:sp>
      <p:sp>
        <p:nvSpPr>
          <p:cNvPr id="3" name="Content Placeholder 2">
            <a:extLst>
              <a:ext uri="{FF2B5EF4-FFF2-40B4-BE49-F238E27FC236}">
                <a16:creationId xmlns:a16="http://schemas.microsoft.com/office/drawing/2014/main" id="{E831B8D6-3161-D606-2FE2-4C0ECD9D5AFE}"/>
              </a:ext>
            </a:extLst>
          </p:cNvPr>
          <p:cNvSpPr>
            <a:spLocks noGrp="1"/>
          </p:cNvSpPr>
          <p:nvPr>
            <p:ph idx="1"/>
          </p:nvPr>
        </p:nvSpPr>
        <p:spPr>
          <a:xfrm>
            <a:off x="410942" y="1199369"/>
            <a:ext cx="11438123" cy="890694"/>
          </a:xfrm>
        </p:spPr>
        <p:txBody>
          <a:bodyPr vert="horz" lIns="0" tIns="0" rIns="0" bIns="0" rtlCol="0" anchor="t">
            <a:normAutofit/>
          </a:bodyPr>
          <a:lstStyle/>
          <a:p>
            <a:pPr>
              <a:lnSpc>
                <a:spcPct val="150000"/>
              </a:lnSpc>
            </a:pPr>
            <a:r>
              <a:rPr lang="en-GB" sz="1800" dirty="0">
                <a:latin typeface="Georgia"/>
              </a:rPr>
              <a:t>LUBS Year in Industry allows you to work in a full-time, paid, graduate-level role for 9-12 months in the UK or overseas if we can authorise this with you, the employer and within the Uni as part of your degree programme.</a:t>
            </a:r>
            <a:endParaRPr lang="en-GB" sz="1800" dirty="0">
              <a:solidFill>
                <a:srgbClr val="FF0000"/>
              </a:solidFill>
            </a:endParaRPr>
          </a:p>
        </p:txBody>
      </p:sp>
      <p:sp>
        <p:nvSpPr>
          <p:cNvPr id="4" name="Slide Number Placeholder 3">
            <a:extLst>
              <a:ext uri="{FF2B5EF4-FFF2-40B4-BE49-F238E27FC236}">
                <a16:creationId xmlns:a16="http://schemas.microsoft.com/office/drawing/2014/main" id="{710BED3D-628C-3231-E1B7-41FCCE65A4A4}"/>
              </a:ext>
            </a:extLst>
          </p:cNvPr>
          <p:cNvSpPr>
            <a:spLocks noGrp="1"/>
          </p:cNvSpPr>
          <p:nvPr>
            <p:ph type="sldNum" sz="quarter" idx="12"/>
          </p:nvPr>
        </p:nvSpPr>
        <p:spPr/>
        <p:txBody>
          <a:bodyPr/>
          <a:lstStyle/>
          <a:p>
            <a:fld id="{C60B6CEB-00FD-4EF2-810E-E0CF7536FD01}" type="slidenum">
              <a:rPr lang="en-GB" smtClean="0"/>
              <a:t>4</a:t>
            </a:fld>
            <a:endParaRPr lang="en-GB"/>
          </a:p>
        </p:txBody>
      </p:sp>
      <p:sp>
        <p:nvSpPr>
          <p:cNvPr id="7" name="Title 1">
            <a:extLst>
              <a:ext uri="{FF2B5EF4-FFF2-40B4-BE49-F238E27FC236}">
                <a16:creationId xmlns:a16="http://schemas.microsoft.com/office/drawing/2014/main" id="{001B5500-1599-6E38-E886-F6E4E6AFD977}"/>
              </a:ext>
            </a:extLst>
          </p:cNvPr>
          <p:cNvSpPr txBox="1">
            <a:spLocks/>
          </p:cNvSpPr>
          <p:nvPr/>
        </p:nvSpPr>
        <p:spPr>
          <a:xfrm>
            <a:off x="410943" y="2098772"/>
            <a:ext cx="11308895" cy="97837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en-GB" b="1" dirty="0"/>
              <a:t>How it fits into your degree programme? </a:t>
            </a:r>
          </a:p>
        </p:txBody>
      </p:sp>
      <p:sp>
        <p:nvSpPr>
          <p:cNvPr id="10" name="Content Placeholder 2">
            <a:extLst>
              <a:ext uri="{FF2B5EF4-FFF2-40B4-BE49-F238E27FC236}">
                <a16:creationId xmlns:a16="http://schemas.microsoft.com/office/drawing/2014/main" id="{184B2277-E794-C399-6C86-9058BAB349B6}"/>
              </a:ext>
            </a:extLst>
          </p:cNvPr>
          <p:cNvSpPr txBox="1">
            <a:spLocks/>
          </p:cNvSpPr>
          <p:nvPr/>
        </p:nvSpPr>
        <p:spPr>
          <a:xfrm>
            <a:off x="410942" y="2869054"/>
            <a:ext cx="11563342" cy="1713451"/>
          </a:xfrm>
          <a:prstGeom prst="rect">
            <a:avLst/>
          </a:prstGeom>
        </p:spPr>
        <p:txBody>
          <a:bodyPr vert="horz" lIns="0" tIns="0" rIns="0" bIns="0" rtlCol="0">
            <a:noAutofit/>
          </a:bodyPr>
          <a:lstStyle>
            <a:lvl1pPr marL="0" indent="0" algn="l" defTabSz="914400" rtl="0" eaLnBrk="1" latinLnBrk="0" hangingPunct="1">
              <a:lnSpc>
                <a:spcPct val="98000"/>
              </a:lnSpc>
              <a:spcBef>
                <a:spcPts val="0"/>
              </a:spcBef>
              <a:buFont typeface="Arial" panose="020B0604020202020204" pitchFamily="34" charset="0"/>
              <a:buNone/>
              <a:defRPr sz="1600" kern="1200">
                <a:solidFill>
                  <a:schemeClr val="tx1"/>
                </a:solidFill>
                <a:latin typeface="Georgia" panose="02040502050405020303" pitchFamily="18" charset="0"/>
                <a:ea typeface="+mn-ea"/>
                <a:cs typeface="+mn-cs"/>
              </a:defRPr>
            </a:lvl1pPr>
            <a:lvl2pPr marL="180975" indent="-180975" algn="l" defTabSz="914400" rtl="0" eaLnBrk="1" latinLnBrk="0" hangingPunct="1">
              <a:lnSpc>
                <a:spcPct val="98000"/>
              </a:lnSpc>
              <a:spcBef>
                <a:spcPts val="0"/>
              </a:spcBef>
              <a:buFont typeface="Arial" panose="020B0604020202020204" pitchFamily="34" charset="0"/>
              <a:buChar char="•"/>
              <a:defRPr sz="1600" kern="1200">
                <a:solidFill>
                  <a:schemeClr val="tx1"/>
                </a:solidFill>
                <a:latin typeface="Georgia" panose="02040502050405020303" pitchFamily="18" charset="0"/>
                <a:ea typeface="+mn-ea"/>
                <a:cs typeface="+mn-cs"/>
              </a:defRPr>
            </a:lvl2pPr>
            <a:lvl3pPr marL="358775" indent="-177800" algn="l" defTabSz="914400" rtl="0" eaLnBrk="1" latinLnBrk="0" hangingPunct="1">
              <a:lnSpc>
                <a:spcPct val="98000"/>
              </a:lnSpc>
              <a:spcBef>
                <a:spcPts val="0"/>
              </a:spcBef>
              <a:buFont typeface="Arial" panose="020B0604020202020204" pitchFamily="34" charset="0"/>
              <a:buChar char="•"/>
              <a:defRPr sz="1600" kern="1200">
                <a:solidFill>
                  <a:schemeClr val="tx1"/>
                </a:solidFill>
                <a:latin typeface="Georgia" panose="02040502050405020303" pitchFamily="18" charset="0"/>
                <a:ea typeface="+mn-ea"/>
                <a:cs typeface="+mn-cs"/>
              </a:defRPr>
            </a:lvl3pPr>
            <a:lvl4pPr marL="539750" indent="-180975" algn="l" defTabSz="914400" rtl="0" eaLnBrk="1" latinLnBrk="0" hangingPunct="1">
              <a:lnSpc>
                <a:spcPct val="98000"/>
              </a:lnSpc>
              <a:spcBef>
                <a:spcPts val="0"/>
              </a:spcBef>
              <a:buFont typeface="Arial" panose="020B0604020202020204" pitchFamily="34" charset="0"/>
              <a:buChar char="•"/>
              <a:defRPr sz="1600" kern="1200">
                <a:solidFill>
                  <a:schemeClr val="tx1"/>
                </a:solidFill>
                <a:latin typeface="Georgia" panose="02040502050405020303" pitchFamily="18" charset="0"/>
                <a:ea typeface="+mn-ea"/>
                <a:cs typeface="+mn-cs"/>
              </a:defRPr>
            </a:lvl4pPr>
            <a:lvl5pPr marL="717550" indent="-177800" algn="l" defTabSz="914400" rtl="0" eaLnBrk="1" latinLnBrk="0" hangingPunct="1">
              <a:lnSpc>
                <a:spcPct val="98000"/>
              </a:lnSpc>
              <a:spcBef>
                <a:spcPts val="0"/>
              </a:spcBef>
              <a:buFont typeface="Arial" panose="020B0604020202020204" pitchFamily="34" charset="0"/>
              <a:buChar char="•"/>
              <a:tabLst/>
              <a:defRPr sz="16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1800" dirty="0"/>
              <a:t>Complete first and penultimate academic years as required by the University of Leeds</a:t>
            </a:r>
          </a:p>
          <a:p>
            <a:pPr>
              <a:lnSpc>
                <a:spcPct val="150000"/>
              </a:lnSpc>
            </a:pPr>
            <a:r>
              <a:rPr lang="en-GB" sz="1800" dirty="0"/>
              <a:t>The Year in Industry is an extra academic year in between penultimate and final years on campus</a:t>
            </a:r>
            <a:br>
              <a:rPr lang="en-GB" sz="1800" dirty="0"/>
            </a:br>
            <a:r>
              <a:rPr lang="en-GB" sz="1800" dirty="0"/>
              <a:t> (If you can progress in this way you complete a relevant module alongside work - plus if you pass final year too)</a:t>
            </a:r>
          </a:p>
          <a:p>
            <a:pPr>
              <a:lnSpc>
                <a:spcPct val="150000"/>
              </a:lnSpc>
            </a:pPr>
            <a:r>
              <a:rPr lang="en-GB" sz="1800" dirty="0"/>
              <a:t>Your degree title changes to include (Industrial) 	E.g. BSc Management → BSc Management (Industrial)</a:t>
            </a:r>
          </a:p>
          <a:p>
            <a:pPr>
              <a:lnSpc>
                <a:spcPct val="150000"/>
              </a:lnSpc>
            </a:pPr>
            <a:endParaRPr lang="en-GB" sz="1800" dirty="0"/>
          </a:p>
          <a:p>
            <a:pPr>
              <a:lnSpc>
                <a:spcPct val="150000"/>
              </a:lnSpc>
            </a:pPr>
            <a:endParaRPr lang="en-GB" sz="1800" dirty="0"/>
          </a:p>
          <a:p>
            <a:pPr>
              <a:lnSpc>
                <a:spcPct val="150000"/>
              </a:lnSpc>
            </a:pPr>
            <a:endParaRPr lang="en-GB" sz="1800" dirty="0"/>
          </a:p>
          <a:p>
            <a:pPr>
              <a:lnSpc>
                <a:spcPct val="150000"/>
              </a:lnSpc>
            </a:pPr>
            <a:endParaRPr lang="en-GB" sz="1800" dirty="0"/>
          </a:p>
          <a:p>
            <a:pPr>
              <a:lnSpc>
                <a:spcPct val="150000"/>
              </a:lnSpc>
            </a:pPr>
            <a:endParaRPr lang="en-GB" sz="1800" dirty="0"/>
          </a:p>
        </p:txBody>
      </p:sp>
      <p:sp>
        <p:nvSpPr>
          <p:cNvPr id="11" name="Rectangle 10">
            <a:extLst>
              <a:ext uri="{FF2B5EF4-FFF2-40B4-BE49-F238E27FC236}">
                <a16:creationId xmlns:a16="http://schemas.microsoft.com/office/drawing/2014/main" id="{46176E6F-3EC9-5CE2-8C76-90272D29C24C}"/>
              </a:ext>
              <a:ext uri="{C183D7F6-B498-43B3-948B-1728B52AA6E4}">
                <adec:decorative xmlns:adec="http://schemas.microsoft.com/office/drawing/2017/decorative" val="1"/>
              </a:ext>
            </a:extLst>
          </p:cNvPr>
          <p:cNvSpPr/>
          <p:nvPr/>
        </p:nvSpPr>
        <p:spPr>
          <a:xfrm>
            <a:off x="410942" y="2824524"/>
            <a:ext cx="242887" cy="666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C80D1D2D-AA79-266A-7124-445BBFB0ECBD}"/>
              </a:ext>
            </a:extLst>
          </p:cNvPr>
          <p:cNvSpPr txBox="1">
            <a:spLocks/>
          </p:cNvSpPr>
          <p:nvPr/>
        </p:nvSpPr>
        <p:spPr>
          <a:xfrm>
            <a:off x="410943" y="4320077"/>
            <a:ext cx="11308895" cy="97837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en-GB" b="1" dirty="0"/>
              <a:t>Placement Year Module</a:t>
            </a:r>
          </a:p>
        </p:txBody>
      </p:sp>
      <p:sp>
        <p:nvSpPr>
          <p:cNvPr id="14" name="Content Placeholder 2">
            <a:extLst>
              <a:ext uri="{FF2B5EF4-FFF2-40B4-BE49-F238E27FC236}">
                <a16:creationId xmlns:a16="http://schemas.microsoft.com/office/drawing/2014/main" id="{ED42C7CD-78CF-6C23-89C2-C70E9D571DE8}"/>
              </a:ext>
            </a:extLst>
          </p:cNvPr>
          <p:cNvSpPr txBox="1">
            <a:spLocks/>
          </p:cNvSpPr>
          <p:nvPr/>
        </p:nvSpPr>
        <p:spPr>
          <a:xfrm>
            <a:off x="367424" y="5641516"/>
            <a:ext cx="10757138" cy="1713451"/>
          </a:xfrm>
          <a:prstGeom prst="rect">
            <a:avLst/>
          </a:prstGeom>
        </p:spPr>
        <p:txBody>
          <a:bodyPr vert="horz" lIns="0" tIns="0" rIns="0" bIns="0" rtlCol="0">
            <a:noAutofit/>
          </a:bodyPr>
          <a:lstStyle>
            <a:lvl1pPr marL="0" indent="0" algn="l" defTabSz="914400" rtl="0" eaLnBrk="1" latinLnBrk="0" hangingPunct="1">
              <a:lnSpc>
                <a:spcPct val="98000"/>
              </a:lnSpc>
              <a:spcBef>
                <a:spcPts val="0"/>
              </a:spcBef>
              <a:buFont typeface="Arial" panose="020B0604020202020204" pitchFamily="34" charset="0"/>
              <a:buNone/>
              <a:defRPr sz="1600" kern="1200">
                <a:solidFill>
                  <a:schemeClr val="tx1"/>
                </a:solidFill>
                <a:latin typeface="Georgia" panose="02040502050405020303" pitchFamily="18" charset="0"/>
                <a:ea typeface="+mn-ea"/>
                <a:cs typeface="+mn-cs"/>
              </a:defRPr>
            </a:lvl1pPr>
            <a:lvl2pPr marL="180975" indent="-180975" algn="l" defTabSz="914400" rtl="0" eaLnBrk="1" latinLnBrk="0" hangingPunct="1">
              <a:lnSpc>
                <a:spcPct val="98000"/>
              </a:lnSpc>
              <a:spcBef>
                <a:spcPts val="0"/>
              </a:spcBef>
              <a:buFont typeface="Arial" panose="020B0604020202020204" pitchFamily="34" charset="0"/>
              <a:buChar char="•"/>
              <a:defRPr sz="1600" kern="1200">
                <a:solidFill>
                  <a:schemeClr val="tx1"/>
                </a:solidFill>
                <a:latin typeface="Georgia" panose="02040502050405020303" pitchFamily="18" charset="0"/>
                <a:ea typeface="+mn-ea"/>
                <a:cs typeface="+mn-cs"/>
              </a:defRPr>
            </a:lvl2pPr>
            <a:lvl3pPr marL="358775" indent="-177800" algn="l" defTabSz="914400" rtl="0" eaLnBrk="1" latinLnBrk="0" hangingPunct="1">
              <a:lnSpc>
                <a:spcPct val="98000"/>
              </a:lnSpc>
              <a:spcBef>
                <a:spcPts val="0"/>
              </a:spcBef>
              <a:buFont typeface="Arial" panose="020B0604020202020204" pitchFamily="34" charset="0"/>
              <a:buChar char="•"/>
              <a:defRPr sz="1600" kern="1200">
                <a:solidFill>
                  <a:schemeClr val="tx1"/>
                </a:solidFill>
                <a:latin typeface="Georgia" panose="02040502050405020303" pitchFamily="18" charset="0"/>
                <a:ea typeface="+mn-ea"/>
                <a:cs typeface="+mn-cs"/>
              </a:defRPr>
            </a:lvl3pPr>
            <a:lvl4pPr marL="539750" indent="-180975" algn="l" defTabSz="914400" rtl="0" eaLnBrk="1" latinLnBrk="0" hangingPunct="1">
              <a:lnSpc>
                <a:spcPct val="98000"/>
              </a:lnSpc>
              <a:spcBef>
                <a:spcPts val="0"/>
              </a:spcBef>
              <a:buFont typeface="Arial" panose="020B0604020202020204" pitchFamily="34" charset="0"/>
              <a:buChar char="•"/>
              <a:defRPr sz="1600" kern="1200">
                <a:solidFill>
                  <a:schemeClr val="tx1"/>
                </a:solidFill>
                <a:latin typeface="Georgia" panose="02040502050405020303" pitchFamily="18" charset="0"/>
                <a:ea typeface="+mn-ea"/>
                <a:cs typeface="+mn-cs"/>
              </a:defRPr>
            </a:lvl4pPr>
            <a:lvl5pPr marL="717550" indent="-177800" algn="l" defTabSz="914400" rtl="0" eaLnBrk="1" latinLnBrk="0" hangingPunct="1">
              <a:lnSpc>
                <a:spcPct val="98000"/>
              </a:lnSpc>
              <a:spcBef>
                <a:spcPts val="0"/>
              </a:spcBef>
              <a:buFont typeface="Arial" panose="020B0604020202020204" pitchFamily="34" charset="0"/>
              <a:buChar char="•"/>
              <a:tabLst/>
              <a:defRPr sz="16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en-GB"/>
          </a:p>
        </p:txBody>
      </p:sp>
      <p:sp>
        <p:nvSpPr>
          <p:cNvPr id="16" name="Content Placeholder 2">
            <a:extLst>
              <a:ext uri="{FF2B5EF4-FFF2-40B4-BE49-F238E27FC236}">
                <a16:creationId xmlns:a16="http://schemas.microsoft.com/office/drawing/2014/main" id="{A2D62C6F-ADEC-189A-D797-30DD44993CD2}"/>
              </a:ext>
            </a:extLst>
          </p:cNvPr>
          <p:cNvSpPr txBox="1">
            <a:spLocks/>
          </p:cNvSpPr>
          <p:nvPr/>
        </p:nvSpPr>
        <p:spPr>
          <a:xfrm>
            <a:off x="410944" y="5063288"/>
            <a:ext cx="11438121" cy="829464"/>
          </a:xfrm>
          <a:prstGeom prst="rect">
            <a:avLst/>
          </a:prstGeom>
        </p:spPr>
        <p:txBody>
          <a:bodyPr vert="horz" lIns="0" tIns="0" rIns="0" bIns="0" rtlCol="0" anchor="t">
            <a:noAutofit/>
          </a:bodyPr>
          <a:lstStyle>
            <a:lvl1pPr marL="0" indent="0" algn="l" defTabSz="914400" rtl="0" eaLnBrk="1" latinLnBrk="0" hangingPunct="1">
              <a:lnSpc>
                <a:spcPct val="98000"/>
              </a:lnSpc>
              <a:spcBef>
                <a:spcPts val="0"/>
              </a:spcBef>
              <a:buFont typeface="Arial" panose="020B0604020202020204" pitchFamily="34" charset="0"/>
              <a:buNone/>
              <a:defRPr sz="1600" kern="1200">
                <a:solidFill>
                  <a:schemeClr val="tx1"/>
                </a:solidFill>
                <a:latin typeface="Georgia" panose="02040502050405020303" pitchFamily="18" charset="0"/>
                <a:ea typeface="+mn-ea"/>
                <a:cs typeface="+mn-cs"/>
              </a:defRPr>
            </a:lvl1pPr>
            <a:lvl2pPr marL="180975" indent="-180975" algn="l" defTabSz="914400" rtl="0" eaLnBrk="1" latinLnBrk="0" hangingPunct="1">
              <a:lnSpc>
                <a:spcPct val="98000"/>
              </a:lnSpc>
              <a:spcBef>
                <a:spcPts val="0"/>
              </a:spcBef>
              <a:buFont typeface="Arial" panose="020B0604020202020204" pitchFamily="34" charset="0"/>
              <a:buChar char="•"/>
              <a:defRPr sz="1600" kern="1200">
                <a:solidFill>
                  <a:schemeClr val="tx1"/>
                </a:solidFill>
                <a:latin typeface="Georgia" panose="02040502050405020303" pitchFamily="18" charset="0"/>
                <a:ea typeface="+mn-ea"/>
                <a:cs typeface="+mn-cs"/>
              </a:defRPr>
            </a:lvl2pPr>
            <a:lvl3pPr marL="358775" indent="-177800" algn="l" defTabSz="914400" rtl="0" eaLnBrk="1" latinLnBrk="0" hangingPunct="1">
              <a:lnSpc>
                <a:spcPct val="98000"/>
              </a:lnSpc>
              <a:spcBef>
                <a:spcPts val="0"/>
              </a:spcBef>
              <a:buFont typeface="Arial" panose="020B0604020202020204" pitchFamily="34" charset="0"/>
              <a:buChar char="•"/>
              <a:defRPr sz="1600" kern="1200">
                <a:solidFill>
                  <a:schemeClr val="tx1"/>
                </a:solidFill>
                <a:latin typeface="Georgia" panose="02040502050405020303" pitchFamily="18" charset="0"/>
                <a:ea typeface="+mn-ea"/>
                <a:cs typeface="+mn-cs"/>
              </a:defRPr>
            </a:lvl3pPr>
            <a:lvl4pPr marL="539750" indent="-180975" algn="l" defTabSz="914400" rtl="0" eaLnBrk="1" latinLnBrk="0" hangingPunct="1">
              <a:lnSpc>
                <a:spcPct val="98000"/>
              </a:lnSpc>
              <a:spcBef>
                <a:spcPts val="0"/>
              </a:spcBef>
              <a:buFont typeface="Arial" panose="020B0604020202020204" pitchFamily="34" charset="0"/>
              <a:buChar char="•"/>
              <a:defRPr sz="1600" kern="1200">
                <a:solidFill>
                  <a:schemeClr val="tx1"/>
                </a:solidFill>
                <a:latin typeface="Georgia" panose="02040502050405020303" pitchFamily="18" charset="0"/>
                <a:ea typeface="+mn-ea"/>
                <a:cs typeface="+mn-cs"/>
              </a:defRPr>
            </a:lvl4pPr>
            <a:lvl5pPr marL="717550" indent="-177800" algn="l" defTabSz="914400" rtl="0" eaLnBrk="1" latinLnBrk="0" hangingPunct="1">
              <a:lnSpc>
                <a:spcPct val="98000"/>
              </a:lnSpc>
              <a:spcBef>
                <a:spcPts val="0"/>
              </a:spcBef>
              <a:buFont typeface="Arial" panose="020B0604020202020204" pitchFamily="34" charset="0"/>
              <a:buChar char="•"/>
              <a:tabLst/>
              <a:defRPr sz="16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1800" dirty="0">
                <a:latin typeface="Georgia"/>
              </a:rPr>
              <a:t>Completed alongside work placement if eligible to progress </a:t>
            </a:r>
            <a:br>
              <a:rPr lang="en-GB" sz="1800" dirty="0">
                <a:latin typeface="Georgia"/>
              </a:rPr>
            </a:br>
            <a:r>
              <a:rPr lang="en-GB" sz="1800" dirty="0">
                <a:latin typeface="Georgia"/>
              </a:rPr>
              <a:t>The module currently includes reflective assignments and employer engagement. </a:t>
            </a:r>
            <a:endParaRPr lang="en-GB" sz="1800" dirty="0"/>
          </a:p>
        </p:txBody>
      </p:sp>
      <p:sp>
        <p:nvSpPr>
          <p:cNvPr id="20" name="Rectangle 19">
            <a:extLst>
              <a:ext uri="{FF2B5EF4-FFF2-40B4-BE49-F238E27FC236}">
                <a16:creationId xmlns:a16="http://schemas.microsoft.com/office/drawing/2014/main" id="{E8115044-60AC-0551-3606-75BA259F5D15}"/>
              </a:ext>
              <a:ext uri="{C183D7F6-B498-43B3-948B-1728B52AA6E4}">
                <adec:decorative xmlns:adec="http://schemas.microsoft.com/office/drawing/2017/decorative" val="1"/>
              </a:ext>
            </a:extLst>
          </p:cNvPr>
          <p:cNvSpPr/>
          <p:nvPr/>
        </p:nvSpPr>
        <p:spPr>
          <a:xfrm>
            <a:off x="410944" y="5016266"/>
            <a:ext cx="242887" cy="666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53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BE79-6971-FDF2-B3FF-496B5B14B7CB}"/>
              </a:ext>
            </a:extLst>
          </p:cNvPr>
          <p:cNvSpPr>
            <a:spLocks noGrp="1"/>
          </p:cNvSpPr>
          <p:nvPr>
            <p:ph type="title"/>
          </p:nvPr>
        </p:nvSpPr>
        <p:spPr/>
        <p:txBody>
          <a:bodyPr/>
          <a:lstStyle/>
          <a:p>
            <a:r>
              <a:rPr lang="en-GB" b="1"/>
              <a:t>Eligibility &amp; Requirements</a:t>
            </a:r>
            <a:endParaRPr lang="en-GB"/>
          </a:p>
        </p:txBody>
      </p:sp>
      <p:sp>
        <p:nvSpPr>
          <p:cNvPr id="3" name="Content Placeholder 2">
            <a:extLst>
              <a:ext uri="{FF2B5EF4-FFF2-40B4-BE49-F238E27FC236}">
                <a16:creationId xmlns:a16="http://schemas.microsoft.com/office/drawing/2014/main" id="{B4CFEDFE-1036-CB28-845A-45FA5082B462}"/>
              </a:ext>
            </a:extLst>
          </p:cNvPr>
          <p:cNvSpPr>
            <a:spLocks noGrp="1"/>
          </p:cNvSpPr>
          <p:nvPr>
            <p:ph idx="1"/>
          </p:nvPr>
        </p:nvSpPr>
        <p:spPr>
          <a:xfrm>
            <a:off x="441552" y="1254349"/>
            <a:ext cx="11505806" cy="4713314"/>
          </a:xfrm>
        </p:spPr>
        <p:txBody>
          <a:bodyPr>
            <a:normAutofit/>
          </a:bodyPr>
          <a:lstStyle/>
          <a:p>
            <a:r>
              <a:rPr lang="en-GB" sz="2000" b="1" dirty="0"/>
              <a:t>Students can try for work placements that are:</a:t>
            </a:r>
          </a:p>
          <a:p>
            <a:pPr marL="285750" indent="-285750">
              <a:buFont typeface="Arial" panose="020B0604020202020204" pitchFamily="34" charset="0"/>
              <a:buChar char="•"/>
            </a:pPr>
            <a:r>
              <a:rPr lang="en-GB" sz="2000" dirty="0"/>
              <a:t>9 to 12 months with a single employer </a:t>
            </a:r>
          </a:p>
          <a:p>
            <a:pPr marL="285750" indent="-285750">
              <a:buFont typeface="Arial" panose="020B0604020202020204" pitchFamily="34" charset="0"/>
              <a:buChar char="•"/>
            </a:pPr>
            <a:r>
              <a:rPr lang="en-GB" sz="1700" dirty="0"/>
              <a:t>By exception 2 x 6 months | or | 1 x 6 and 1 x 3 months | In up to two different organisations</a:t>
            </a:r>
          </a:p>
          <a:p>
            <a:r>
              <a:rPr lang="en-GB" sz="1700" dirty="0"/>
              <a:t> </a:t>
            </a:r>
          </a:p>
          <a:p>
            <a:pPr marL="285750" indent="-285750">
              <a:buFont typeface="Arial" panose="020B0604020202020204" pitchFamily="34" charset="0"/>
              <a:buChar char="•"/>
            </a:pPr>
            <a:r>
              <a:rPr lang="en-GB" sz="2000" dirty="0"/>
              <a:t>Paid at or above minimum wage</a:t>
            </a:r>
            <a:endParaRPr lang="en-GB" sz="2000" dirty="0">
              <a:solidFill>
                <a:srgbClr val="FF0000"/>
              </a:solidFill>
            </a:endParaRPr>
          </a:p>
          <a:p>
            <a:pPr marL="701675" lvl="2" indent="-342900">
              <a:buFont typeface="Courier New" panose="02070309020205020404" pitchFamily="49" charset="0"/>
              <a:buChar char="o"/>
            </a:pPr>
            <a:r>
              <a:rPr lang="en-GB" sz="1700" dirty="0"/>
              <a:t>If you wish to work for a charitable organisation, let us know job descriptions and pay details ASAP </a:t>
            </a:r>
          </a:p>
          <a:p>
            <a:endParaRPr lang="en-GB" sz="2000" dirty="0"/>
          </a:p>
          <a:p>
            <a:pPr marL="285750" indent="-285750">
              <a:buFont typeface="Arial" panose="020B0604020202020204" pitchFamily="34" charset="0"/>
              <a:buChar char="•"/>
            </a:pPr>
            <a:r>
              <a:rPr lang="en-GB" sz="2000" dirty="0"/>
              <a:t>In a full-time graduate-level role | with responsibility for managing people or projects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In the UK or overseas - if eligible to legally live and work in the relevant country for the duration  </a:t>
            </a:r>
          </a:p>
          <a:p>
            <a:pPr marL="285750" indent="-285750">
              <a:buFont typeface="Arial" panose="020B0604020202020204" pitchFamily="34" charset="0"/>
              <a:buChar char="•"/>
            </a:pPr>
            <a:endParaRPr lang="en-GB" sz="2000" dirty="0"/>
          </a:p>
          <a:p>
            <a:r>
              <a:rPr lang="en-GB" sz="2000" b="1" dirty="0"/>
              <a:t>Academic</a:t>
            </a:r>
          </a:p>
          <a:p>
            <a:pPr marL="285750" indent="-285750">
              <a:buFont typeface="Arial" panose="020B0604020202020204" pitchFamily="34" charset="0"/>
              <a:buChar char="•"/>
            </a:pPr>
            <a:r>
              <a:rPr lang="en-GB" sz="2000" dirty="0"/>
              <a:t>Must be eligible to progress following completion of 2026/27 academic year by year end</a:t>
            </a:r>
          </a:p>
          <a:p>
            <a:pPr marL="285750" indent="-285750">
              <a:buFont typeface="Arial" panose="020B0604020202020204" pitchFamily="34" charset="0"/>
              <a:buChar char="•"/>
            </a:pPr>
            <a:r>
              <a:rPr lang="en-GB" sz="2000" dirty="0"/>
              <a:t>Academic grade requirement: No LUBS minimum | Employers may look for L1 &amp; L2 60+ average</a:t>
            </a:r>
          </a:p>
          <a:p>
            <a:pPr marL="285750" indent="-285750">
              <a:buFont typeface="Arial" panose="020B0604020202020204" pitchFamily="34" charset="0"/>
              <a:buChar char="•"/>
            </a:pPr>
            <a:endParaRPr lang="en-GB" sz="2000" dirty="0"/>
          </a:p>
          <a:p>
            <a:r>
              <a:rPr lang="en-GB" sz="2000" dirty="0"/>
              <a:t>All placement offers need to be fully authorised by LUBS Work Placement Team</a:t>
            </a:r>
          </a:p>
          <a:p>
            <a:pPr marL="285750" indent="-285750">
              <a:buFont typeface="Arial" panose="020B0604020202020204" pitchFamily="34" charset="0"/>
              <a:buChar char="•"/>
            </a:pPr>
            <a:endParaRPr lang="en-GB" sz="2000" dirty="0"/>
          </a:p>
          <a:p>
            <a:endParaRPr lang="en-GB" sz="2000" dirty="0"/>
          </a:p>
        </p:txBody>
      </p:sp>
      <p:sp>
        <p:nvSpPr>
          <p:cNvPr id="4" name="Slide Number Placeholder 3">
            <a:extLst>
              <a:ext uri="{FF2B5EF4-FFF2-40B4-BE49-F238E27FC236}">
                <a16:creationId xmlns:a16="http://schemas.microsoft.com/office/drawing/2014/main" id="{916D83DC-48B9-BDCB-B528-9DC216D54FF6}"/>
              </a:ext>
            </a:extLst>
          </p:cNvPr>
          <p:cNvSpPr>
            <a:spLocks noGrp="1"/>
          </p:cNvSpPr>
          <p:nvPr>
            <p:ph type="sldNum" sz="quarter" idx="12"/>
          </p:nvPr>
        </p:nvSpPr>
        <p:spPr/>
        <p:txBody>
          <a:bodyPr/>
          <a:lstStyle/>
          <a:p>
            <a:fld id="{C60B6CEB-00FD-4EF2-810E-E0CF7536FD01}" type="slidenum">
              <a:rPr lang="en-GB" smtClean="0"/>
              <a:t>5</a:t>
            </a:fld>
            <a:endParaRPr lang="en-GB"/>
          </a:p>
        </p:txBody>
      </p:sp>
    </p:spTree>
    <p:extLst>
      <p:ext uri="{BB962C8B-B14F-4D97-AF65-F5344CB8AC3E}">
        <p14:creationId xmlns:p14="http://schemas.microsoft.com/office/powerpoint/2010/main" val="327848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920E2-AFF2-F34F-FD38-0AFF89C25ADB}"/>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6238EFAE-278F-5FE6-5932-2353C6837BC4}"/>
              </a:ext>
              <a:ext uri="{C183D7F6-B498-43B3-948B-1728B52AA6E4}">
                <adec:decorative xmlns:adec="http://schemas.microsoft.com/office/drawing/2017/decorative" val="1"/>
              </a:ext>
            </a:extLst>
          </p:cNvPr>
          <p:cNvSpPr/>
          <p:nvPr/>
        </p:nvSpPr>
        <p:spPr>
          <a:xfrm>
            <a:off x="6322352" y="1301031"/>
            <a:ext cx="5176923" cy="2127968"/>
          </a:xfrm>
          <a:prstGeom prst="roundRect">
            <a:avLst>
              <a:gd name="adj" fmla="val 4605"/>
            </a:avLst>
          </a:prstGeom>
          <a:solidFill>
            <a:schemeClr val="accent2">
              <a:alpha val="1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b="1"/>
          </a:p>
        </p:txBody>
      </p:sp>
      <p:sp>
        <p:nvSpPr>
          <p:cNvPr id="12" name="Rectangle: Rounded Corners 11">
            <a:extLst>
              <a:ext uri="{FF2B5EF4-FFF2-40B4-BE49-F238E27FC236}">
                <a16:creationId xmlns:a16="http://schemas.microsoft.com/office/drawing/2014/main" id="{CF3DE1FE-DEAC-2196-383F-2D1EA1FF30B3}"/>
              </a:ext>
              <a:ext uri="{C183D7F6-B498-43B3-948B-1728B52AA6E4}">
                <adec:decorative xmlns:adec="http://schemas.microsoft.com/office/drawing/2017/decorative" val="1"/>
              </a:ext>
            </a:extLst>
          </p:cNvPr>
          <p:cNvSpPr/>
          <p:nvPr/>
        </p:nvSpPr>
        <p:spPr>
          <a:xfrm>
            <a:off x="611402" y="1301030"/>
            <a:ext cx="5174543" cy="2127969"/>
          </a:xfrm>
          <a:prstGeom prst="roundRect">
            <a:avLst>
              <a:gd name="adj" fmla="val 5032"/>
            </a:avLst>
          </a:prstGeom>
          <a:solidFill>
            <a:schemeClr val="accent1">
              <a:alpha val="1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b="1"/>
          </a:p>
        </p:txBody>
      </p:sp>
      <p:sp>
        <p:nvSpPr>
          <p:cNvPr id="6" name="Title 5">
            <a:extLst>
              <a:ext uri="{FF2B5EF4-FFF2-40B4-BE49-F238E27FC236}">
                <a16:creationId xmlns:a16="http://schemas.microsoft.com/office/drawing/2014/main" id="{6A9EB969-1AA2-4D05-C470-2E5E48D27631}"/>
              </a:ext>
            </a:extLst>
          </p:cNvPr>
          <p:cNvSpPr>
            <a:spLocks noGrp="1"/>
          </p:cNvSpPr>
          <p:nvPr>
            <p:ph type="title"/>
          </p:nvPr>
        </p:nvSpPr>
        <p:spPr/>
        <p:txBody>
          <a:bodyPr/>
          <a:lstStyle/>
          <a:p>
            <a:r>
              <a:rPr lang="en-GB" b="1" dirty="0"/>
              <a:t>What a placement year might look like </a:t>
            </a:r>
          </a:p>
        </p:txBody>
      </p:sp>
      <p:sp>
        <p:nvSpPr>
          <p:cNvPr id="4" name="Slide Number Placeholder 3">
            <a:extLst>
              <a:ext uri="{FF2B5EF4-FFF2-40B4-BE49-F238E27FC236}">
                <a16:creationId xmlns:a16="http://schemas.microsoft.com/office/drawing/2014/main" id="{986C388F-1CE0-B3FC-A088-5F723D0D0416}"/>
              </a:ext>
            </a:extLst>
          </p:cNvPr>
          <p:cNvSpPr>
            <a:spLocks noGrp="1"/>
          </p:cNvSpPr>
          <p:nvPr>
            <p:ph type="sldNum" sz="quarter" idx="12"/>
          </p:nvPr>
        </p:nvSpPr>
        <p:spPr/>
        <p:txBody>
          <a:bodyPr/>
          <a:lstStyle/>
          <a:p>
            <a:fld id="{C60B6CEB-00FD-4EF2-810E-E0CF7536FD01}" type="slidenum">
              <a:rPr lang="en-GB" smtClean="0"/>
              <a:t>6</a:t>
            </a:fld>
            <a:endParaRPr lang="en-GB"/>
          </a:p>
        </p:txBody>
      </p:sp>
      <p:sp>
        <p:nvSpPr>
          <p:cNvPr id="2" name="Rectangle: Rounded Corners 1">
            <a:extLst>
              <a:ext uri="{FF2B5EF4-FFF2-40B4-BE49-F238E27FC236}">
                <a16:creationId xmlns:a16="http://schemas.microsoft.com/office/drawing/2014/main" id="{6674DB49-69F8-9006-445F-3363D96DC649}"/>
              </a:ext>
            </a:extLst>
          </p:cNvPr>
          <p:cNvSpPr/>
          <p:nvPr/>
        </p:nvSpPr>
        <p:spPr>
          <a:xfrm>
            <a:off x="622586" y="1301030"/>
            <a:ext cx="5176923" cy="72390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Working arrangements</a:t>
            </a:r>
          </a:p>
        </p:txBody>
      </p:sp>
      <p:sp>
        <p:nvSpPr>
          <p:cNvPr id="11" name="TextBox 10">
            <a:extLst>
              <a:ext uri="{FF2B5EF4-FFF2-40B4-BE49-F238E27FC236}">
                <a16:creationId xmlns:a16="http://schemas.microsoft.com/office/drawing/2014/main" id="{59AECEC8-0476-7D23-895E-CDFCD381804E}"/>
              </a:ext>
            </a:extLst>
          </p:cNvPr>
          <p:cNvSpPr txBox="1"/>
          <p:nvPr/>
        </p:nvSpPr>
        <p:spPr>
          <a:xfrm>
            <a:off x="735514" y="2102829"/>
            <a:ext cx="4928699" cy="1200329"/>
          </a:xfrm>
          <a:prstGeom prst="rect">
            <a:avLst/>
          </a:prstGeom>
          <a:noFill/>
        </p:spPr>
        <p:txBody>
          <a:bodyPr wrap="square">
            <a:spAutoFit/>
          </a:bodyPr>
          <a:lstStyle/>
          <a:p>
            <a:pPr marL="342900" indent="-342900" algn="ctr">
              <a:buFont typeface="Arial" panose="020B0604020202020204" pitchFamily="34" charset="0"/>
              <a:buChar char="•"/>
            </a:pPr>
            <a:r>
              <a:rPr lang="en-GB" b="1" dirty="0">
                <a:latin typeface="+mj-lt"/>
              </a:rPr>
              <a:t>Fully in‑person: </a:t>
            </a:r>
            <a:r>
              <a:rPr lang="en-GB" dirty="0">
                <a:latin typeface="+mj-lt"/>
              </a:rPr>
              <a:t>At employer’s worksite(s)</a:t>
            </a:r>
          </a:p>
          <a:p>
            <a:pPr marL="342900" indent="-342900" algn="ctr">
              <a:buFont typeface="Arial" panose="020B0604020202020204" pitchFamily="34" charset="0"/>
              <a:buChar char="•"/>
            </a:pPr>
            <a:r>
              <a:rPr lang="en-GB" b="1" dirty="0">
                <a:latin typeface="+mj-lt"/>
              </a:rPr>
              <a:t>Hybrid: </a:t>
            </a:r>
            <a:r>
              <a:rPr lang="en-GB" dirty="0">
                <a:latin typeface="+mj-lt"/>
              </a:rPr>
              <a:t>Mix of onsite and offsite working</a:t>
            </a:r>
          </a:p>
          <a:p>
            <a:pPr marL="342900" indent="-342900" algn="ctr">
              <a:buFont typeface="Arial" panose="020B0604020202020204" pitchFamily="34" charset="0"/>
              <a:buChar char="•"/>
            </a:pPr>
            <a:r>
              <a:rPr lang="en-GB" b="1" dirty="0">
                <a:latin typeface="+mj-lt"/>
              </a:rPr>
              <a:t>Fully remote: </a:t>
            </a:r>
            <a:r>
              <a:rPr lang="en-GB" dirty="0">
                <a:latin typeface="+mj-lt"/>
              </a:rPr>
              <a:t>Possible, but less common </a:t>
            </a:r>
          </a:p>
        </p:txBody>
      </p:sp>
      <p:sp>
        <p:nvSpPr>
          <p:cNvPr id="3" name="Rectangle: Rounded Corners 2">
            <a:extLst>
              <a:ext uri="{FF2B5EF4-FFF2-40B4-BE49-F238E27FC236}">
                <a16:creationId xmlns:a16="http://schemas.microsoft.com/office/drawing/2014/main" id="{ACC78E07-2E5A-AA39-EE90-F4FBDF026AC9}"/>
              </a:ext>
            </a:extLst>
          </p:cNvPr>
          <p:cNvSpPr/>
          <p:nvPr/>
        </p:nvSpPr>
        <p:spPr>
          <a:xfrm>
            <a:off x="6324733" y="1301030"/>
            <a:ext cx="5174542" cy="722538"/>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b="1" dirty="0"/>
              <a:t>Role Styles</a:t>
            </a:r>
          </a:p>
        </p:txBody>
      </p:sp>
      <p:sp>
        <p:nvSpPr>
          <p:cNvPr id="16" name="TextBox 15">
            <a:extLst>
              <a:ext uri="{FF2B5EF4-FFF2-40B4-BE49-F238E27FC236}">
                <a16:creationId xmlns:a16="http://schemas.microsoft.com/office/drawing/2014/main" id="{EB2755DE-F017-3E82-D74D-6E38CB84EC05}"/>
              </a:ext>
            </a:extLst>
          </p:cNvPr>
          <p:cNvSpPr txBox="1"/>
          <p:nvPr/>
        </p:nvSpPr>
        <p:spPr>
          <a:xfrm>
            <a:off x="6460934" y="2130622"/>
            <a:ext cx="4899757" cy="1200329"/>
          </a:xfrm>
          <a:prstGeom prst="rect">
            <a:avLst/>
          </a:prstGeom>
          <a:noFill/>
        </p:spPr>
        <p:txBody>
          <a:bodyPr wrap="square">
            <a:spAutoFit/>
          </a:bodyPr>
          <a:lstStyle/>
          <a:p>
            <a:pPr marL="342900" indent="-342900">
              <a:buFont typeface="Arial" panose="020B0604020202020204" pitchFamily="34" charset="0"/>
              <a:buChar char="•"/>
            </a:pPr>
            <a:r>
              <a:rPr lang="en-GB" b="1" dirty="0">
                <a:solidFill>
                  <a:srgbClr val="000000"/>
                </a:solidFill>
                <a:latin typeface="+mj-lt"/>
              </a:rPr>
              <a:t>Fixed role: </a:t>
            </a:r>
            <a:r>
              <a:rPr lang="en-GB" dirty="0">
                <a:solidFill>
                  <a:srgbClr val="000000"/>
                </a:solidFill>
                <a:latin typeface="+mj-lt"/>
              </a:rPr>
              <a:t>One main job role throughout</a:t>
            </a:r>
          </a:p>
          <a:p>
            <a:pPr marL="342900" indent="-342900">
              <a:buFont typeface="Arial" panose="020B0604020202020204" pitchFamily="34" charset="0"/>
              <a:buChar char="•"/>
            </a:pPr>
            <a:r>
              <a:rPr lang="en-GB" b="1" dirty="0">
                <a:solidFill>
                  <a:srgbClr val="000000"/>
                </a:solidFill>
                <a:latin typeface="+mj-lt"/>
              </a:rPr>
              <a:t>Rotational programmes: </a:t>
            </a:r>
            <a:r>
              <a:rPr lang="en-GB" dirty="0">
                <a:solidFill>
                  <a:srgbClr val="000000"/>
                </a:solidFill>
                <a:latin typeface="+mj-lt"/>
              </a:rPr>
              <a:t>Chances to move teams to experience different functions </a:t>
            </a:r>
          </a:p>
        </p:txBody>
      </p:sp>
      <p:sp>
        <p:nvSpPr>
          <p:cNvPr id="25" name="Rectangle: Rounded Corners 24">
            <a:extLst>
              <a:ext uri="{FF2B5EF4-FFF2-40B4-BE49-F238E27FC236}">
                <a16:creationId xmlns:a16="http://schemas.microsoft.com/office/drawing/2014/main" id="{33F03C5B-39FD-996C-5EDA-0AAFEAA403D2}"/>
              </a:ext>
              <a:ext uri="{C183D7F6-B498-43B3-948B-1728B52AA6E4}">
                <adec:decorative xmlns:adec="http://schemas.microsoft.com/office/drawing/2017/decorative" val="0"/>
              </a:ext>
            </a:extLst>
          </p:cNvPr>
          <p:cNvSpPr/>
          <p:nvPr/>
        </p:nvSpPr>
        <p:spPr>
          <a:xfrm>
            <a:off x="2465632" y="3766319"/>
            <a:ext cx="7453242" cy="2522733"/>
          </a:xfrm>
          <a:prstGeom prst="roundRect">
            <a:avLst>
              <a:gd name="adj" fmla="val 4605"/>
            </a:avLst>
          </a:prstGeom>
          <a:solidFill>
            <a:schemeClr val="accent3">
              <a:alpha val="1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b="1"/>
          </a:p>
        </p:txBody>
      </p:sp>
      <p:sp>
        <p:nvSpPr>
          <p:cNvPr id="27" name="Rectangle: Rounded Corners 26">
            <a:extLst>
              <a:ext uri="{FF2B5EF4-FFF2-40B4-BE49-F238E27FC236}">
                <a16:creationId xmlns:a16="http://schemas.microsoft.com/office/drawing/2014/main" id="{646B8B53-3BE2-127B-04FF-6170B69A76C2}"/>
              </a:ext>
              <a:ext uri="{C183D7F6-B498-43B3-948B-1728B52AA6E4}">
                <adec:decorative xmlns:adec="http://schemas.microsoft.com/office/drawing/2017/decorative" val="1"/>
              </a:ext>
            </a:extLst>
          </p:cNvPr>
          <p:cNvSpPr/>
          <p:nvPr/>
        </p:nvSpPr>
        <p:spPr>
          <a:xfrm>
            <a:off x="2465632" y="3763839"/>
            <a:ext cx="7453242" cy="733162"/>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b="1" dirty="0"/>
              <a:t>What do work placement years involve?</a:t>
            </a:r>
          </a:p>
        </p:txBody>
      </p:sp>
      <p:sp>
        <p:nvSpPr>
          <p:cNvPr id="24" name="TextBox 23">
            <a:extLst>
              <a:ext uri="{FF2B5EF4-FFF2-40B4-BE49-F238E27FC236}">
                <a16:creationId xmlns:a16="http://schemas.microsoft.com/office/drawing/2014/main" id="{F83A0873-059A-34BA-79EF-30A0D0BBAF55}"/>
              </a:ext>
            </a:extLst>
          </p:cNvPr>
          <p:cNvSpPr txBox="1"/>
          <p:nvPr/>
        </p:nvSpPr>
        <p:spPr>
          <a:xfrm>
            <a:off x="2667000" y="4587201"/>
            <a:ext cx="7059368" cy="175432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a:spAutoFit/>
          </a:bodyPr>
          <a:lstStyle/>
          <a:p>
            <a:pPr marL="285750" indent="-285750">
              <a:buFont typeface="Arial" panose="020B0604020202020204" pitchFamily="34" charset="0"/>
              <a:buChar char="•"/>
            </a:pPr>
            <a:r>
              <a:rPr lang="en-GB" dirty="0">
                <a:solidFill>
                  <a:schemeClr val="tx1"/>
                </a:solidFill>
                <a:latin typeface="+mj-lt"/>
              </a:rPr>
              <a:t>Working on employers chosen workload - but also look for:</a:t>
            </a:r>
          </a:p>
          <a:p>
            <a:pPr marL="285750" indent="-285750">
              <a:buFont typeface="Arial" panose="020B0604020202020204" pitchFamily="34" charset="0"/>
              <a:buChar char="•"/>
            </a:pPr>
            <a:r>
              <a:rPr lang="en-GB" dirty="0">
                <a:solidFill>
                  <a:schemeClr val="tx1"/>
                </a:solidFill>
                <a:latin typeface="+mj-lt"/>
              </a:rPr>
              <a:t>Real project work</a:t>
            </a:r>
          </a:p>
          <a:p>
            <a:pPr marL="285750" indent="-285750">
              <a:buFont typeface="Arial" panose="020B0604020202020204" pitchFamily="34" charset="0"/>
              <a:buChar char="•"/>
            </a:pPr>
            <a:r>
              <a:rPr lang="en-GB" dirty="0">
                <a:solidFill>
                  <a:schemeClr val="tx1"/>
                </a:solidFill>
                <a:latin typeface="+mj-lt"/>
              </a:rPr>
              <a:t>Chances to collaborate with colleagues or other stakeholders </a:t>
            </a:r>
          </a:p>
          <a:p>
            <a:pPr marL="285750" indent="-285750">
              <a:buFont typeface="Arial" panose="020B0604020202020204" pitchFamily="34" charset="0"/>
              <a:buChar char="•"/>
            </a:pPr>
            <a:r>
              <a:rPr lang="en-GB" dirty="0">
                <a:solidFill>
                  <a:schemeClr val="tx1"/>
                </a:solidFill>
                <a:latin typeface="+mj-lt"/>
              </a:rPr>
              <a:t>Chances to lead or manage others – or work towards this</a:t>
            </a:r>
          </a:p>
          <a:p>
            <a:pPr marL="285750" indent="-285750">
              <a:buFont typeface="Arial" panose="020B0604020202020204" pitchFamily="34" charset="0"/>
              <a:buChar char="•"/>
            </a:pPr>
            <a:r>
              <a:rPr lang="en-GB" dirty="0">
                <a:solidFill>
                  <a:schemeClr val="tx1"/>
                </a:solidFill>
                <a:latin typeface="+mj-lt"/>
              </a:rPr>
              <a:t>On the job: Training/learning/mentoring/shadowing</a:t>
            </a:r>
          </a:p>
          <a:p>
            <a:pPr marL="285750" indent="-285750">
              <a:buFont typeface="Arial" panose="020B0604020202020204" pitchFamily="34" charset="0"/>
              <a:buChar char="•"/>
            </a:pPr>
            <a:r>
              <a:rPr lang="en-GB" dirty="0">
                <a:solidFill>
                  <a:schemeClr val="tx1"/>
                </a:solidFill>
                <a:latin typeface="+mj-lt"/>
              </a:rPr>
              <a:t>Other benefits</a:t>
            </a:r>
          </a:p>
        </p:txBody>
      </p:sp>
    </p:spTree>
    <p:extLst>
      <p:ext uri="{BB962C8B-B14F-4D97-AF65-F5344CB8AC3E}">
        <p14:creationId xmlns:p14="http://schemas.microsoft.com/office/powerpoint/2010/main" val="267874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C0B4F0-7801-3F5E-5DE7-52335EB6DD2D}"/>
              </a:ext>
            </a:extLst>
          </p:cNvPr>
          <p:cNvSpPr>
            <a:spLocks noGrp="1"/>
          </p:cNvSpPr>
          <p:nvPr>
            <p:ph type="title"/>
          </p:nvPr>
        </p:nvSpPr>
        <p:spPr/>
        <p:txBody>
          <a:bodyPr/>
          <a:lstStyle/>
          <a:p>
            <a:r>
              <a:rPr lang="en-GB" b="1" dirty="0"/>
              <a:t>Benefits of a LUBS Year in Industry Work Placement  </a:t>
            </a:r>
          </a:p>
        </p:txBody>
      </p:sp>
      <p:sp>
        <p:nvSpPr>
          <p:cNvPr id="4" name="Slide Number Placeholder 3">
            <a:extLst>
              <a:ext uri="{FF2B5EF4-FFF2-40B4-BE49-F238E27FC236}">
                <a16:creationId xmlns:a16="http://schemas.microsoft.com/office/drawing/2014/main" id="{9ACE7226-824A-7677-B572-6401A9B91A56}"/>
              </a:ext>
            </a:extLst>
          </p:cNvPr>
          <p:cNvSpPr>
            <a:spLocks noGrp="1"/>
          </p:cNvSpPr>
          <p:nvPr>
            <p:ph type="sldNum" sz="quarter" idx="12"/>
          </p:nvPr>
        </p:nvSpPr>
        <p:spPr/>
        <p:txBody>
          <a:bodyPr/>
          <a:lstStyle/>
          <a:p>
            <a:fld id="{C60B6CEB-00FD-4EF2-810E-E0CF7536FD01}" type="slidenum">
              <a:rPr lang="en-GB" smtClean="0"/>
              <a:t>7</a:t>
            </a:fld>
            <a:endParaRPr lang="en-GB"/>
          </a:p>
        </p:txBody>
      </p:sp>
      <p:sp>
        <p:nvSpPr>
          <p:cNvPr id="18" name="Rectangle: Rounded Corners 17">
            <a:extLst>
              <a:ext uri="{FF2B5EF4-FFF2-40B4-BE49-F238E27FC236}">
                <a16:creationId xmlns:a16="http://schemas.microsoft.com/office/drawing/2014/main" id="{76B955A2-E30A-8B97-32AC-3B1F1A2AA93B}"/>
              </a:ext>
            </a:extLst>
          </p:cNvPr>
          <p:cNvSpPr/>
          <p:nvPr/>
        </p:nvSpPr>
        <p:spPr>
          <a:xfrm>
            <a:off x="4267028" y="1194756"/>
            <a:ext cx="3715764" cy="14215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Develop practical workplace and life skills and gain valuable work experience</a:t>
            </a:r>
          </a:p>
        </p:txBody>
      </p:sp>
      <p:sp>
        <p:nvSpPr>
          <p:cNvPr id="19" name="Rectangle: Rounded Corners 18">
            <a:extLst>
              <a:ext uri="{FF2B5EF4-FFF2-40B4-BE49-F238E27FC236}">
                <a16:creationId xmlns:a16="http://schemas.microsoft.com/office/drawing/2014/main" id="{D683C3E4-1680-3361-2F64-9F9F2474199A}"/>
              </a:ext>
            </a:extLst>
          </p:cNvPr>
          <p:cNvSpPr/>
          <p:nvPr/>
        </p:nvSpPr>
        <p:spPr>
          <a:xfrm>
            <a:off x="4267028" y="2930744"/>
            <a:ext cx="3715764" cy="1421561"/>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2000"/>
              <a:t>Build professional networks </a:t>
            </a:r>
          </a:p>
        </p:txBody>
      </p:sp>
      <p:sp>
        <p:nvSpPr>
          <p:cNvPr id="20" name="Rectangle: Rounded Corners 19">
            <a:extLst>
              <a:ext uri="{FF2B5EF4-FFF2-40B4-BE49-F238E27FC236}">
                <a16:creationId xmlns:a16="http://schemas.microsoft.com/office/drawing/2014/main" id="{4F79677F-5459-5EC9-5F39-5BC444C8B31A}"/>
              </a:ext>
            </a:extLst>
          </p:cNvPr>
          <p:cNvSpPr/>
          <p:nvPr/>
        </p:nvSpPr>
        <p:spPr>
          <a:xfrm>
            <a:off x="328197" y="4571922"/>
            <a:ext cx="3715764" cy="1421561"/>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2000"/>
              <a:t>Apply theory in practice</a:t>
            </a:r>
          </a:p>
        </p:txBody>
      </p:sp>
      <p:sp>
        <p:nvSpPr>
          <p:cNvPr id="21" name="Rectangle: Rounded Corners 20">
            <a:extLst>
              <a:ext uri="{FF2B5EF4-FFF2-40B4-BE49-F238E27FC236}">
                <a16:creationId xmlns:a16="http://schemas.microsoft.com/office/drawing/2014/main" id="{8C066166-F108-3460-CDF3-52E0667D88A3}"/>
              </a:ext>
            </a:extLst>
          </p:cNvPr>
          <p:cNvSpPr/>
          <p:nvPr/>
        </p:nvSpPr>
        <p:spPr>
          <a:xfrm>
            <a:off x="4267028" y="4594108"/>
            <a:ext cx="3715764" cy="1421561"/>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2000"/>
              <a:t>Provide high quality work experience for your CV</a:t>
            </a:r>
          </a:p>
        </p:txBody>
      </p:sp>
      <p:sp>
        <p:nvSpPr>
          <p:cNvPr id="22" name="Rectangle: Rounded Corners 21">
            <a:extLst>
              <a:ext uri="{FF2B5EF4-FFF2-40B4-BE49-F238E27FC236}">
                <a16:creationId xmlns:a16="http://schemas.microsoft.com/office/drawing/2014/main" id="{03704715-C895-E3CE-9AA1-ACC8B6E73F1A}"/>
              </a:ext>
            </a:extLst>
          </p:cNvPr>
          <p:cNvSpPr/>
          <p:nvPr/>
        </p:nvSpPr>
        <p:spPr>
          <a:xfrm>
            <a:off x="8365471" y="1194755"/>
            <a:ext cx="3715764" cy="1421561"/>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2000" dirty="0"/>
              <a:t>Consider what job and career path you want to pursue when you graduate</a:t>
            </a:r>
          </a:p>
        </p:txBody>
      </p:sp>
      <p:sp>
        <p:nvSpPr>
          <p:cNvPr id="23" name="Rectangle: Rounded Corners 22">
            <a:extLst>
              <a:ext uri="{FF2B5EF4-FFF2-40B4-BE49-F238E27FC236}">
                <a16:creationId xmlns:a16="http://schemas.microsoft.com/office/drawing/2014/main" id="{DF33D148-F5A3-B0AB-BDA5-33F0AAD44533}"/>
              </a:ext>
            </a:extLst>
          </p:cNvPr>
          <p:cNvSpPr/>
          <p:nvPr/>
        </p:nvSpPr>
        <p:spPr>
          <a:xfrm>
            <a:off x="328197" y="2930744"/>
            <a:ext cx="3715764" cy="1421561"/>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GB" sz="2000" dirty="0">
                <a:solidFill>
                  <a:schemeClr val="bg1"/>
                </a:solidFill>
              </a:rPr>
              <a:t>Opportunity to try a: sector/company/role</a:t>
            </a:r>
          </a:p>
        </p:txBody>
      </p:sp>
      <p:sp>
        <p:nvSpPr>
          <p:cNvPr id="24" name="Rectangle: Rounded Corners 23">
            <a:extLst>
              <a:ext uri="{FF2B5EF4-FFF2-40B4-BE49-F238E27FC236}">
                <a16:creationId xmlns:a16="http://schemas.microsoft.com/office/drawing/2014/main" id="{6B882AC4-6753-492C-61CD-B5F544037E74}"/>
              </a:ext>
              <a:ext uri="{C183D7F6-B498-43B3-948B-1728B52AA6E4}">
                <adec:decorative xmlns:adec="http://schemas.microsoft.com/office/drawing/2017/decorative" val="0"/>
              </a:ext>
            </a:extLst>
          </p:cNvPr>
          <p:cNvSpPr/>
          <p:nvPr/>
        </p:nvSpPr>
        <p:spPr>
          <a:xfrm>
            <a:off x="362977" y="1289566"/>
            <a:ext cx="3715764" cy="1421561"/>
          </a:xfrm>
          <a:prstGeom prst="round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000" dirty="0"/>
              <a:t>Build confidence</a:t>
            </a:r>
          </a:p>
        </p:txBody>
      </p:sp>
      <p:sp>
        <p:nvSpPr>
          <p:cNvPr id="25" name="Rectangle: Rounded Corners 24">
            <a:extLst>
              <a:ext uri="{FF2B5EF4-FFF2-40B4-BE49-F238E27FC236}">
                <a16:creationId xmlns:a16="http://schemas.microsoft.com/office/drawing/2014/main" id="{25D66223-8644-8B19-B280-00E63E99A8EA}"/>
              </a:ext>
            </a:extLst>
          </p:cNvPr>
          <p:cNvSpPr/>
          <p:nvPr/>
        </p:nvSpPr>
        <p:spPr>
          <a:xfrm>
            <a:off x="8365471" y="4594108"/>
            <a:ext cx="3715764" cy="14215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Students who do a placement are likely to achieve a higher final degree grade</a:t>
            </a:r>
          </a:p>
        </p:txBody>
      </p:sp>
      <p:sp>
        <p:nvSpPr>
          <p:cNvPr id="26" name="Rectangle: Rounded Corners 25">
            <a:extLst>
              <a:ext uri="{FF2B5EF4-FFF2-40B4-BE49-F238E27FC236}">
                <a16:creationId xmlns:a16="http://schemas.microsoft.com/office/drawing/2014/main" id="{80FC12FD-F261-B500-4AF9-2AD6F260CB70}"/>
              </a:ext>
            </a:extLst>
          </p:cNvPr>
          <p:cNvSpPr/>
          <p:nvPr/>
        </p:nvSpPr>
        <p:spPr>
          <a:xfrm>
            <a:off x="8365471" y="2930744"/>
            <a:ext cx="3715764" cy="1421561"/>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GB" sz="2000"/>
              <a:t>Possibly gain a job offer before you graduate</a:t>
            </a:r>
          </a:p>
        </p:txBody>
      </p:sp>
    </p:spTree>
    <p:extLst>
      <p:ext uri="{BB962C8B-B14F-4D97-AF65-F5344CB8AC3E}">
        <p14:creationId xmlns:p14="http://schemas.microsoft.com/office/powerpoint/2010/main" val="64995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CAA0E-7977-36DA-A71D-7D6CFD0B3C1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71787B5-93E9-A9EF-5487-AD572BE4B6AE}"/>
              </a:ext>
            </a:extLst>
          </p:cNvPr>
          <p:cNvSpPr>
            <a:spLocks noGrp="1"/>
          </p:cNvSpPr>
          <p:nvPr>
            <p:ph type="title"/>
          </p:nvPr>
        </p:nvSpPr>
        <p:spPr/>
        <p:txBody>
          <a:bodyPr>
            <a:normAutofit/>
          </a:bodyPr>
          <a:lstStyle/>
          <a:p>
            <a:r>
              <a:rPr lang="en-GB" b="1" dirty="0"/>
              <a:t>Fees for Year in Industry Work Placements:</a:t>
            </a:r>
            <a:endParaRPr lang="en-GB" dirty="0"/>
          </a:p>
        </p:txBody>
      </p:sp>
      <p:sp>
        <p:nvSpPr>
          <p:cNvPr id="6" name="Content Placeholder 5">
            <a:extLst>
              <a:ext uri="{FF2B5EF4-FFF2-40B4-BE49-F238E27FC236}">
                <a16:creationId xmlns:a16="http://schemas.microsoft.com/office/drawing/2014/main" id="{BBA5F92F-31CC-CDAA-555F-5E8ED895A2A6}"/>
              </a:ext>
            </a:extLst>
          </p:cNvPr>
          <p:cNvSpPr>
            <a:spLocks noGrp="1"/>
          </p:cNvSpPr>
          <p:nvPr>
            <p:ph idx="1"/>
          </p:nvPr>
        </p:nvSpPr>
        <p:spPr>
          <a:xfrm>
            <a:off x="435431" y="1295454"/>
            <a:ext cx="11511169" cy="5408810"/>
          </a:xfrm>
        </p:spPr>
        <p:txBody>
          <a:bodyPr vert="horz" lIns="0" tIns="0" rIns="0" bIns="0" rtlCol="0" anchor="t">
            <a:normAutofit lnSpcReduction="10000"/>
          </a:bodyPr>
          <a:lstStyle/>
          <a:p>
            <a:pPr>
              <a:lnSpc>
                <a:spcPct val="120000"/>
              </a:lnSpc>
            </a:pPr>
            <a:r>
              <a:rPr lang="en-GB" sz="1900" b="1" dirty="0">
                <a:latin typeface="Georgia"/>
              </a:rPr>
              <a:t>University Tuition Fees are reduced for the relevant placement year </a:t>
            </a:r>
            <a:endParaRPr lang="en-US" dirty="0"/>
          </a:p>
          <a:p>
            <a:pPr>
              <a:lnSpc>
                <a:spcPct val="150000"/>
              </a:lnSpc>
            </a:pPr>
            <a:r>
              <a:rPr lang="en-GB" sz="1800" dirty="0">
                <a:latin typeface="+mj-lt"/>
              </a:rPr>
              <a:t>We do not know figures for 27/28 academic placement year yet but…</a:t>
            </a:r>
          </a:p>
          <a:p>
            <a:pPr>
              <a:lnSpc>
                <a:spcPct val="150000"/>
              </a:lnSpc>
            </a:pPr>
            <a:r>
              <a:rPr lang="en-GB" sz="1800" dirty="0">
                <a:latin typeface="+mj-lt"/>
              </a:rPr>
              <a:t>The current University of Leeds Placement year fee structure is as follows:</a:t>
            </a:r>
          </a:p>
          <a:p>
            <a:pPr marL="342900" lvl="4" indent="-342900">
              <a:lnSpc>
                <a:spcPct val="150000"/>
              </a:lnSpc>
              <a:buFont typeface="+mj-lt"/>
              <a:buAutoNum type="arabicPeriod"/>
            </a:pPr>
            <a:r>
              <a:rPr lang="en-GB" sz="1800" dirty="0">
                <a:latin typeface="+mj-lt"/>
              </a:rPr>
              <a:t>Fees will be substantially reduced for a study abroad or work placement year. </a:t>
            </a:r>
          </a:p>
          <a:p>
            <a:pPr marL="342900" lvl="4" indent="-342900">
              <a:lnSpc>
                <a:spcPct val="150000"/>
              </a:lnSpc>
              <a:buFont typeface="+mj-lt"/>
              <a:buAutoNum type="arabicPeriod"/>
            </a:pPr>
            <a:r>
              <a:rPr lang="en-GB" sz="1800" dirty="0">
                <a:latin typeface="+mj-lt"/>
              </a:rPr>
              <a:t>The amount will depend on your year of entry.</a:t>
            </a:r>
          </a:p>
          <a:p>
            <a:pPr marL="342900" lvl="4" indent="-342900">
              <a:lnSpc>
                <a:spcPct val="150000"/>
              </a:lnSpc>
              <a:buFont typeface="+mj-lt"/>
              <a:buAutoNum type="arabicPeriod"/>
            </a:pPr>
            <a:r>
              <a:rPr lang="en-GB" sz="1800" dirty="0">
                <a:latin typeface="+mj-lt"/>
              </a:rPr>
              <a:t>For UK (home) students paying the £9,790 tuition fee in 2026/27, the reduced fee is currently £1,465.</a:t>
            </a:r>
          </a:p>
          <a:p>
            <a:pPr marL="342900" lvl="4" indent="-342900">
              <a:lnSpc>
                <a:spcPct val="150000"/>
              </a:lnSpc>
              <a:buFont typeface="+mj-lt"/>
              <a:buAutoNum type="arabicPeriod"/>
            </a:pPr>
            <a:r>
              <a:rPr lang="en-GB" sz="1800" dirty="0">
                <a:latin typeface="+mj-lt"/>
              </a:rPr>
              <a:t>Reduced tuition fees also apply to international students - see</a:t>
            </a:r>
            <a:r>
              <a:rPr lang="en-US" altLang="en-US" sz="1800" dirty="0">
                <a:solidFill>
                  <a:srgbClr val="0A0A0A"/>
                </a:solidFill>
                <a:latin typeface="+mj-lt"/>
              </a:rPr>
              <a:t> the </a:t>
            </a:r>
            <a:r>
              <a:rPr lang="en-US" altLang="en-US" sz="1800" dirty="0">
                <a:solidFill>
                  <a:srgbClr val="1A0DAB"/>
                </a:solidFill>
                <a:latin typeface="+mj-lt"/>
                <a:hlinkClick r:id="rId3"/>
              </a:rPr>
              <a:t>Undergraduate Fees page</a:t>
            </a:r>
            <a:r>
              <a:rPr lang="en-US" altLang="en-US" sz="1800" dirty="0">
                <a:solidFill>
                  <a:srgbClr val="1A0DAB"/>
                </a:solidFill>
                <a:latin typeface="+mj-lt"/>
              </a:rPr>
              <a:t> </a:t>
            </a:r>
            <a:endParaRPr lang="en-GB" sz="1800" dirty="0">
              <a:latin typeface="+mj-lt"/>
            </a:endParaRPr>
          </a:p>
          <a:p>
            <a:pPr marL="285750" indent="-285750">
              <a:lnSpc>
                <a:spcPct val="120000"/>
              </a:lnSpc>
              <a:buFont typeface="Arial" panose="020B0604020202020204" pitchFamily="34" charset="0"/>
              <a:buChar char="•"/>
            </a:pPr>
            <a:endParaRPr lang="en-GB" dirty="0">
              <a:latin typeface="+mj-lt"/>
            </a:endParaRPr>
          </a:p>
          <a:p>
            <a:pPr marL="285750" indent="-285750">
              <a:lnSpc>
                <a:spcPct val="120000"/>
              </a:lnSpc>
              <a:buFont typeface="Arial" panose="020B0604020202020204" pitchFamily="34" charset="0"/>
              <a:buChar char="•"/>
            </a:pPr>
            <a:r>
              <a:rPr lang="en-GB" dirty="0">
                <a:latin typeface="+mj-lt"/>
              </a:rPr>
              <a:t>For international students, the reduced fee for a confirmed work placement year for 2026/27 is currently £4,425.</a:t>
            </a:r>
          </a:p>
          <a:p>
            <a:pPr>
              <a:lnSpc>
                <a:spcPct val="120000"/>
              </a:lnSpc>
            </a:pPr>
            <a:r>
              <a:rPr lang="en-GB" dirty="0">
                <a:latin typeface="+mj-lt"/>
              </a:rPr>
              <a:t> </a:t>
            </a:r>
            <a:endParaRPr lang="en-GB" sz="1800" dirty="0">
              <a:latin typeface="+mj-lt"/>
            </a:endParaRPr>
          </a:p>
          <a:p>
            <a:pPr>
              <a:lnSpc>
                <a:spcPct val="120000"/>
              </a:lnSpc>
            </a:pPr>
            <a:r>
              <a:rPr lang="en-GB" sz="1800" dirty="0">
                <a:latin typeface="+mj-lt"/>
              </a:rPr>
              <a:t>The reduced tuition fees reflect the: Continued student enrolment, support, and academic assessment during the work placement year if it can be fully authorised in line with Uni processes in the relevant year.</a:t>
            </a:r>
          </a:p>
          <a:p>
            <a:pPr>
              <a:lnSpc>
                <a:spcPct val="120000"/>
              </a:lnSpc>
            </a:pPr>
            <a:endParaRPr lang="en-GB" sz="1800" dirty="0">
              <a:latin typeface="+mj-lt"/>
            </a:endParaRPr>
          </a:p>
          <a:p>
            <a:pPr algn="ctr">
              <a:lnSpc>
                <a:spcPct val="120000"/>
              </a:lnSpc>
            </a:pPr>
            <a:r>
              <a:rPr lang="en-GB" sz="1800" dirty="0">
                <a:latin typeface="+mj-lt"/>
              </a:rPr>
              <a:t>Fees may be subject to change. </a:t>
            </a:r>
            <a:endParaRPr lang="en-GB" sz="1800" dirty="0">
              <a:latin typeface="+mj-lt"/>
              <a:hlinkClick r:id="rId3"/>
            </a:endParaRPr>
          </a:p>
          <a:p>
            <a:pPr algn="ctr">
              <a:lnSpc>
                <a:spcPct val="120000"/>
              </a:lnSpc>
            </a:pPr>
            <a:r>
              <a:rPr lang="en-GB" sz="1800" dirty="0">
                <a:latin typeface="+mj-lt"/>
              </a:rPr>
              <a:t>To learn more view current Uni of Leeds &gt; For Students &gt; Webpages:</a:t>
            </a:r>
            <a:endParaRPr lang="en-GB" sz="1800" dirty="0">
              <a:latin typeface="+mj-lt"/>
              <a:hlinkClick r:id="rId3"/>
            </a:endParaRPr>
          </a:p>
          <a:p>
            <a:pPr algn="ctr">
              <a:lnSpc>
                <a:spcPct val="120000"/>
              </a:lnSpc>
            </a:pPr>
            <a:r>
              <a:rPr lang="en-GB" sz="1800" dirty="0">
                <a:latin typeface="+mj-lt"/>
                <a:hlinkClick r:id="rId3"/>
              </a:rPr>
              <a:t>https://www.leeds.ac.uk/undergraduate-fees/doc/fees-undergraduate-fees</a:t>
            </a:r>
            <a:r>
              <a:rPr lang="en-GB" sz="1800" dirty="0">
                <a:latin typeface="+mj-lt"/>
              </a:rPr>
              <a:t> </a:t>
            </a:r>
          </a:p>
          <a:p>
            <a:endParaRPr lang="en-GB" sz="1800" dirty="0">
              <a:latin typeface="Georgia"/>
            </a:endParaRPr>
          </a:p>
        </p:txBody>
      </p:sp>
      <p:sp>
        <p:nvSpPr>
          <p:cNvPr id="2" name="Rectangle 1">
            <a:extLst>
              <a:ext uri="{FF2B5EF4-FFF2-40B4-BE49-F238E27FC236}">
                <a16:creationId xmlns:a16="http://schemas.microsoft.com/office/drawing/2014/main" id="{7CA7F35D-4A38-3C87-13D8-6688FAFFC26E}"/>
              </a:ext>
            </a:extLst>
          </p:cNvPr>
          <p:cNvSpPr>
            <a:spLocks noChangeArrowheads="1"/>
          </p:cNvSpPr>
          <p:nvPr/>
        </p:nvSpPr>
        <p:spPr bwMode="auto">
          <a:xfrm>
            <a:off x="0" y="-12459"/>
            <a:ext cx="65" cy="4821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1568"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655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60126-CB0E-7AAD-3F8E-BBC51218682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C84569-8535-282F-7136-4594E3933B4F}"/>
              </a:ext>
            </a:extLst>
          </p:cNvPr>
          <p:cNvSpPr>
            <a:spLocks noGrp="1"/>
          </p:cNvSpPr>
          <p:nvPr>
            <p:ph type="title"/>
          </p:nvPr>
        </p:nvSpPr>
        <p:spPr/>
        <p:txBody>
          <a:bodyPr>
            <a:normAutofit/>
          </a:bodyPr>
          <a:lstStyle/>
          <a:p>
            <a:r>
              <a:rPr lang="en-GB" b="1" dirty="0"/>
              <a:t>Funding for Work Placement Year - What to consider:</a:t>
            </a:r>
            <a:endParaRPr lang="en-GB" dirty="0"/>
          </a:p>
        </p:txBody>
      </p:sp>
      <p:sp>
        <p:nvSpPr>
          <p:cNvPr id="6" name="Content Placeholder 5">
            <a:extLst>
              <a:ext uri="{FF2B5EF4-FFF2-40B4-BE49-F238E27FC236}">
                <a16:creationId xmlns:a16="http://schemas.microsoft.com/office/drawing/2014/main" id="{8FB1CA31-4846-5FA4-8700-3F6938A229DE}"/>
              </a:ext>
            </a:extLst>
          </p:cNvPr>
          <p:cNvSpPr>
            <a:spLocks noGrp="1"/>
          </p:cNvSpPr>
          <p:nvPr>
            <p:ph idx="1"/>
          </p:nvPr>
        </p:nvSpPr>
        <p:spPr>
          <a:xfrm>
            <a:off x="435431" y="1132114"/>
            <a:ext cx="11511169" cy="5048553"/>
          </a:xfrm>
        </p:spPr>
        <p:txBody>
          <a:bodyPr vert="horz" lIns="0" tIns="0" rIns="0" bIns="0" rtlCol="0" anchor="t">
            <a:normAutofit fontScale="85000" lnSpcReduction="10000"/>
          </a:bodyPr>
          <a:lstStyle/>
          <a:p>
            <a:pPr>
              <a:lnSpc>
                <a:spcPct val="120000"/>
              </a:lnSpc>
            </a:pPr>
            <a:r>
              <a:rPr lang="en-GB" sz="1800" b="1" dirty="0">
                <a:latin typeface="Georgia"/>
              </a:rPr>
              <a:t>Money considerations for:</a:t>
            </a:r>
          </a:p>
          <a:p>
            <a:pPr marL="285750" indent="-285750">
              <a:lnSpc>
                <a:spcPct val="120000"/>
              </a:lnSpc>
              <a:buFont typeface="Arial" panose="020B0604020202020204" pitchFamily="34" charset="0"/>
              <a:buChar char="•"/>
            </a:pPr>
            <a:r>
              <a:rPr lang="en-GB" sz="1800" b="1" dirty="0">
                <a:latin typeface="Georgia"/>
              </a:rPr>
              <a:t>All students </a:t>
            </a:r>
            <a:r>
              <a:rPr lang="en-GB" sz="1800" dirty="0">
                <a:latin typeface="Georgia"/>
              </a:rPr>
              <a:t>– Costs: of living in different locations, what salary you might earn from work, cost savings*</a:t>
            </a:r>
          </a:p>
          <a:p>
            <a:pPr marL="285750" indent="-285750">
              <a:lnSpc>
                <a:spcPct val="120000"/>
              </a:lnSpc>
              <a:buFont typeface="Arial" panose="020B0604020202020204" pitchFamily="34" charset="0"/>
              <a:buChar char="•"/>
            </a:pPr>
            <a:r>
              <a:rPr lang="en-GB" sz="1800" b="1" dirty="0">
                <a:latin typeface="Georgia"/>
              </a:rPr>
              <a:t>International students </a:t>
            </a:r>
            <a:r>
              <a:rPr lang="en-GB" sz="1800" dirty="0">
                <a:latin typeface="Georgia"/>
              </a:rPr>
              <a:t>– Student visa extension costs and timelines; funding from sponsors if appropriate too</a:t>
            </a:r>
          </a:p>
          <a:p>
            <a:pPr marL="285750" indent="-285750">
              <a:lnSpc>
                <a:spcPct val="120000"/>
              </a:lnSpc>
              <a:buFont typeface="Arial" panose="020B0604020202020204" pitchFamily="34" charset="0"/>
              <a:buChar char="•"/>
            </a:pPr>
            <a:r>
              <a:rPr lang="en-GB" sz="1800" b="1" dirty="0">
                <a:latin typeface="Georgia"/>
              </a:rPr>
              <a:t>Work Placements Abroad </a:t>
            </a:r>
            <a:r>
              <a:rPr lang="en-GB" sz="1800" dirty="0">
                <a:latin typeface="Georgia"/>
              </a:rPr>
              <a:t>- Research all relevant costs, budgets and timelines upfront and ensure that you can get required documents to live and work legally in relevant country for the placement duration and that we can support too - ahead of making any commitments.  </a:t>
            </a:r>
          </a:p>
          <a:p>
            <a:pPr>
              <a:lnSpc>
                <a:spcPct val="120000"/>
              </a:lnSpc>
            </a:pPr>
            <a:endParaRPr lang="en-GB" sz="1800" b="1" dirty="0"/>
          </a:p>
          <a:p>
            <a:pPr>
              <a:lnSpc>
                <a:spcPct val="120000"/>
              </a:lnSpc>
            </a:pPr>
            <a:r>
              <a:rPr lang="en-GB" sz="1900" b="1" dirty="0"/>
              <a:t>Funding**: We do not know funding processes or figures for 2027/28 yet </a:t>
            </a:r>
          </a:p>
          <a:p>
            <a:pPr>
              <a:lnSpc>
                <a:spcPct val="120000"/>
              </a:lnSpc>
            </a:pPr>
            <a:r>
              <a:rPr lang="en-GB" sz="1900" dirty="0"/>
              <a:t>If eligible, currently students with confirmed placement offers for 2026/27 can apply for:</a:t>
            </a:r>
          </a:p>
          <a:p>
            <a:pPr marL="285750" indent="-285750">
              <a:lnSpc>
                <a:spcPct val="120000"/>
              </a:lnSpc>
              <a:buFont typeface="Arial" panose="020B0604020202020204" pitchFamily="34" charset="0"/>
              <a:buChar char="•"/>
            </a:pPr>
            <a:r>
              <a:rPr lang="en-GB" sz="1900" dirty="0"/>
              <a:t>Student Loans to cover Tuition Fees and a reduced maintenance loans  </a:t>
            </a:r>
          </a:p>
          <a:p>
            <a:pPr marL="285750" indent="-285750">
              <a:lnSpc>
                <a:spcPct val="120000"/>
              </a:lnSpc>
              <a:buFont typeface="Arial" panose="020B0604020202020204" pitchFamily="34" charset="0"/>
              <a:buChar char="•"/>
            </a:pPr>
            <a:r>
              <a:rPr lang="en-GB" sz="1900" dirty="0"/>
              <a:t>Council Tax Exemptions</a:t>
            </a:r>
          </a:p>
          <a:p>
            <a:pPr marL="285750" indent="-285750">
              <a:lnSpc>
                <a:spcPct val="120000"/>
              </a:lnSpc>
              <a:buFont typeface="Arial" panose="020B0604020202020204" pitchFamily="34" charset="0"/>
              <a:buChar char="•"/>
            </a:pPr>
            <a:r>
              <a:rPr lang="en-GB" sz="1900" dirty="0"/>
              <a:t>Student 18+ Oyster Card if living and working in London (re. TfL criteria) </a:t>
            </a:r>
            <a:endParaRPr lang="en-GB" sz="2000" dirty="0">
              <a:latin typeface="Georgia"/>
            </a:endParaRPr>
          </a:p>
          <a:p>
            <a:pPr marL="285750" indent="-285750">
              <a:lnSpc>
                <a:spcPct val="120000"/>
              </a:lnSpc>
              <a:buFont typeface="Arial" panose="020B0604020202020204" pitchFamily="34" charset="0"/>
              <a:buChar char="•"/>
            </a:pPr>
            <a:r>
              <a:rPr lang="en-GB" sz="2000" dirty="0">
                <a:latin typeface="Georgia"/>
              </a:rPr>
              <a:t>Top up funding – students with a confirmed placement overseas in 2026/27 can currently try for something known as Turing Funding – but only if they meet with relevant eligibility criteria once their placement has been authorised in fully.  A central team advises and reviews applications for this type of funding if available and this is reviewed yearly.</a:t>
            </a:r>
          </a:p>
          <a:p>
            <a:pPr>
              <a:lnSpc>
                <a:spcPct val="120000"/>
              </a:lnSpc>
            </a:pPr>
            <a:endParaRPr lang="en-GB" sz="1900" b="1" dirty="0"/>
          </a:p>
          <a:p>
            <a:pPr algn="ctr">
              <a:lnSpc>
                <a:spcPct val="120000"/>
              </a:lnSpc>
            </a:pPr>
            <a:r>
              <a:rPr lang="en-GB" sz="1900" b="1" dirty="0">
                <a:latin typeface="Georgia"/>
              </a:rPr>
              <a:t>Funding may be subject to change. To learn more view Uni of Leeds &gt; For Students &gt; Webpages</a:t>
            </a:r>
          </a:p>
          <a:p>
            <a:pPr algn="ctr">
              <a:lnSpc>
                <a:spcPct val="120000"/>
              </a:lnSpc>
            </a:pPr>
            <a:r>
              <a:rPr lang="en-GB" sz="1800" dirty="0">
                <a:latin typeface="Georgia"/>
                <a:hlinkClick r:id="rId3"/>
              </a:rPr>
              <a:t>https://students.leeds.ac.uk/fees-funding</a:t>
            </a:r>
            <a:r>
              <a:rPr lang="en-GB" sz="1800" dirty="0">
                <a:latin typeface="Georgia"/>
              </a:rPr>
              <a:t> &gt; Funding and Grants &gt; Work Placements</a:t>
            </a:r>
          </a:p>
          <a:p>
            <a:pPr algn="ctr">
              <a:lnSpc>
                <a:spcPct val="120000"/>
              </a:lnSpc>
            </a:pPr>
            <a:r>
              <a:rPr lang="en-GB" sz="1800" dirty="0">
                <a:latin typeface="Georgia"/>
                <a:hlinkClick r:id="rId4"/>
              </a:rPr>
              <a:t>https://students.leeds.ac.uk/funding-grants-work-placements/doc/fees-money-work-placements</a:t>
            </a:r>
            <a:r>
              <a:rPr lang="en-GB" sz="1800" dirty="0">
                <a:latin typeface="Georgia"/>
              </a:rPr>
              <a:t> </a:t>
            </a:r>
          </a:p>
          <a:p>
            <a:pPr algn="ctr">
              <a:lnSpc>
                <a:spcPct val="120000"/>
              </a:lnSpc>
            </a:pPr>
            <a:endParaRPr lang="en-GB" sz="1800" dirty="0">
              <a:latin typeface="Georgia"/>
            </a:endParaRPr>
          </a:p>
        </p:txBody>
      </p:sp>
    </p:spTree>
    <p:extLst>
      <p:ext uri="{BB962C8B-B14F-4D97-AF65-F5344CB8AC3E}">
        <p14:creationId xmlns:p14="http://schemas.microsoft.com/office/powerpoint/2010/main" val="70851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60">
      <a:dk1>
        <a:srgbClr val="212121"/>
      </a:dk1>
      <a:lt1>
        <a:srgbClr val="FFFFFF"/>
      </a:lt1>
      <a:dk2>
        <a:srgbClr val="FF4E36"/>
      </a:dk2>
      <a:lt2>
        <a:srgbClr val="F6EEE5"/>
      </a:lt2>
      <a:accent1>
        <a:srgbClr val="FF4E36"/>
      </a:accent1>
      <a:accent2>
        <a:srgbClr val="910000"/>
      </a:accent2>
      <a:accent3>
        <a:srgbClr val="032C45"/>
      </a:accent3>
      <a:accent4>
        <a:srgbClr val="4D14D5"/>
      </a:accent4>
      <a:accent5>
        <a:srgbClr val="F6EEE5"/>
      </a:accent5>
      <a:accent6>
        <a:srgbClr val="DEDEDE"/>
      </a:accent6>
      <a:hlink>
        <a:srgbClr val="FF4E36"/>
      </a:hlink>
      <a:folHlink>
        <a:srgbClr val="910000"/>
      </a:folHlink>
    </a:clrScheme>
    <a:fontScheme name="Custom 112">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0C81722-8837-48A1-9F4A-6A7033A2A561}" vid="{B5D4BF57-792E-4B6F-BC0A-FFFCE9983F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E4C95ADDA22944B51731E980BB631B" ma:contentTypeVersion="20" ma:contentTypeDescription="Create a new document." ma:contentTypeScope="" ma:versionID="35f7befb921702eb43b30e17726f29d4">
  <xsd:schema xmlns:xsd="http://www.w3.org/2001/XMLSchema" xmlns:xs="http://www.w3.org/2001/XMLSchema" xmlns:p="http://schemas.microsoft.com/office/2006/metadata/properties" xmlns:ns2="f577ce7b-142a-4ee9-b233-9f9a6035308d" xmlns:ns3="a7ba8c7a-6ab7-4b6a-80cf-5b13444379a1" targetNamespace="http://schemas.microsoft.com/office/2006/metadata/properties" ma:root="true" ma:fieldsID="7ed0dcec7c182e7a24449ba5486652a6" ns2:_="" ns3:_="">
    <xsd:import namespace="f577ce7b-142a-4ee9-b233-9f9a6035308d"/>
    <xsd:import namespace="a7ba8c7a-6ab7-4b6a-80cf-5b13444379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Comment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77ce7b-142a-4ee9-b233-9f9a603530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3a19cb6-1b10-4512-a12b-f76e45842a2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Comments" ma:index="26" nillable="true" ma:displayName="Comments" ma:format="Dropdown" ma:internalName="Comments">
      <xsd:simpleType>
        <xsd:restriction base="dms:Note">
          <xsd:maxLength value="255"/>
        </xsd:restrictio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ba8c7a-6ab7-4b6a-80cf-5b13444379a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75ab54f-df1a-4370-a157-579a14894e78}" ma:internalName="TaxCatchAll" ma:showField="CatchAllData" ma:web="a7ba8c7a-6ab7-4b6a-80cf-5b13444379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s xmlns="f577ce7b-142a-4ee9-b233-9f9a6035308d" xsi:nil="true"/>
    <lcf76f155ced4ddcb4097134ff3c332f xmlns="f577ce7b-142a-4ee9-b233-9f9a6035308d">
      <Terms xmlns="http://schemas.microsoft.com/office/infopath/2007/PartnerControls"/>
    </lcf76f155ced4ddcb4097134ff3c332f>
    <TaxCatchAll xmlns="a7ba8c7a-6ab7-4b6a-80cf-5b13444379a1" xsi:nil="true"/>
  </documentManagement>
</p:properties>
</file>

<file path=customXml/itemProps1.xml><?xml version="1.0" encoding="utf-8"?>
<ds:datastoreItem xmlns:ds="http://schemas.openxmlformats.org/officeDocument/2006/customXml" ds:itemID="{EE82AE91-6765-4BDF-866C-FA6EAD2B9305}"/>
</file>

<file path=customXml/itemProps2.xml><?xml version="1.0" encoding="utf-8"?>
<ds:datastoreItem xmlns:ds="http://schemas.openxmlformats.org/officeDocument/2006/customXml" ds:itemID="{BFB0574A-E1A5-430A-BB8A-E40CB217D1FA}"/>
</file>

<file path=customXml/itemProps3.xml><?xml version="1.0" encoding="utf-8"?>
<ds:datastoreItem xmlns:ds="http://schemas.openxmlformats.org/officeDocument/2006/customXml" ds:itemID="{0353D690-13B5-4879-B3E7-EF43E8278FC5}"/>
</file>

<file path=docProps/app.xml><?xml version="1.0" encoding="utf-8"?>
<Properties xmlns="http://schemas.openxmlformats.org/officeDocument/2006/extended-properties" xmlns:vt="http://schemas.openxmlformats.org/officeDocument/2006/docPropsVTypes">
  <Template>LUBS Powerpoint Template</Template>
  <TotalTime>195</TotalTime>
  <Words>3238</Words>
  <Application>Microsoft Office PowerPoint</Application>
  <PresentationFormat>Widescreen</PresentationFormat>
  <Paragraphs>347</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Arial</vt:lpstr>
      <vt:lpstr>Calibri</vt:lpstr>
      <vt:lpstr>Courier New</vt:lpstr>
      <vt:lpstr>Georgia</vt:lpstr>
      <vt:lpstr>Montserrat</vt:lpstr>
      <vt:lpstr>Office Theme</vt:lpstr>
      <vt:lpstr>LUBS  Year in Industry Work Placement First Year Session</vt:lpstr>
      <vt:lpstr>Contents</vt:lpstr>
      <vt:lpstr>Who are we and what do we do?</vt:lpstr>
      <vt:lpstr>What is a LUBS Year in Industry Work Placement?</vt:lpstr>
      <vt:lpstr>Eligibility &amp; Requirements</vt:lpstr>
      <vt:lpstr>What a placement year might look like </vt:lpstr>
      <vt:lpstr>Benefits of a LUBS Year in Industry Work Placement  </vt:lpstr>
      <vt:lpstr>Fees for Year in Industry Work Placements:</vt:lpstr>
      <vt:lpstr>Funding for Work Placement Year - What to consider:</vt:lpstr>
      <vt:lpstr>What a placement year looks like – Typical timeline</vt:lpstr>
      <vt:lpstr>A few examples placement providers:</vt:lpstr>
      <vt:lpstr>Support towards the Year in Industry </vt:lpstr>
      <vt:lpstr>Support towards the Year in Industry - LUBS Placement Hunt Club 2026-27  Weekly help (term-time) penultimate academic year</vt:lpstr>
      <vt:lpstr>LUBS Work Placements and Internships Hunt Club  Weekly Sessions focusing on your jobs hunt and employer hiring and recruitment processes </vt:lpstr>
      <vt:lpstr>What will help - Summer</vt:lpstr>
      <vt:lpstr>Central Career Service supports</vt:lpstr>
      <vt:lpstr>How our team can support</vt:lpstr>
      <vt:lpstr>Keep updated from our team</vt:lpstr>
      <vt:lpstr>Upcoming session</vt:lpstr>
      <vt:lpstr>PowerPoint Presentation</vt:lpstr>
      <vt:lpstr>Q&amp;A</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Sean Lowe</dc:creator>
  <cp:lastModifiedBy>Sean Lowe</cp:lastModifiedBy>
  <cp:revision>21</cp:revision>
  <dcterms:created xsi:type="dcterms:W3CDTF">2026-03-25T15:56:27Z</dcterms:created>
  <dcterms:modified xsi:type="dcterms:W3CDTF">2026-04-30T15:20:22Z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0x010100FAE4C95ADDA22944B51731E980BB631B</vt:lpwstr>
  </property>
  <property fmtid="{D5CDD505-2E9C-101B-9397-08002B2CF9AE}" pid="3" name="MediaServiceImageTags">
    <vt:lpwstr/>
  </property>
</Properties>
</file>