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43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Cover. Seven steps take a buddy from a new account to chatting with their match.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Register with the University of Leeds, then five short onboarding 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Programme appears as a recommendation. Enter it, join as a buddy, answer the four join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Complete the profile before joining the programme. Photo, About me, languages, availability, optional intro video.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Remind buddies to save changes after editing.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 up w/c 20 October, matches w/c 2 November. Queries to s.l.gent@leeds.ac.uk.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Profile area is bottom left. Connect your calendar, control notifications, set your status.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Chats: unread dot, chat list, attachments, book a session from the profile.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60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952500"/>
            <a:ext cx="1286470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52500" y="2714625"/>
            <a:ext cx="18021300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180" dirty="0">
                <a:solidFill>
                  <a:srgbClr val="FFFFF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2026/27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952500" y="3319463"/>
            <a:ext cx="16874490" cy="3409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6873"/>
              </a:lnSpc>
              <a:buNone/>
            </a:pPr>
            <a:r>
              <a:rPr lang="en-US" sz="8850" kern="0" spc="-22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LUBS Taught Postgraduate Buddy Scheme</a:t>
            </a:r>
            <a:endParaRPr lang="en-US" sz="8850" dirty="0"/>
          </a:p>
        </p:txBody>
      </p:sp>
      <p:sp>
        <p:nvSpPr>
          <p:cNvPr id="5" name="Shape 2"/>
          <p:cNvSpPr/>
          <p:nvPr/>
        </p:nvSpPr>
        <p:spPr>
          <a:xfrm>
            <a:off x="952500" y="7958138"/>
            <a:ext cx="16383000" cy="9525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952500" y="8272463"/>
            <a:ext cx="4191000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52500" y="8667750"/>
            <a:ext cx="41910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9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Creating your Vygo account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5143500" y="8272463"/>
            <a:ext cx="4191000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02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143500" y="8667750"/>
            <a:ext cx="41910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9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Joining the Buddy Scheme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9334500" y="8272463"/>
            <a:ext cx="4191000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03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9334500" y="8667750"/>
            <a:ext cx="3924300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9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Timelines for the matching process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3525500" y="8272463"/>
            <a:ext cx="4191000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04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3525500" y="8667750"/>
            <a:ext cx="41910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9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Engaging with a buddy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766763"/>
            <a:ext cx="1244129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1 OF 6</a:t>
            </a:r>
            <a:endParaRPr lang="en-US" sz="1425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2498" y="723900"/>
            <a:ext cx="841102" cy="3238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1390650"/>
            <a:ext cx="5448300" cy="1252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65217"/>
              </a:lnSpc>
              <a:buNone/>
            </a:pPr>
            <a:r>
              <a:rPr lang="en-US" sz="11250" kern="0" spc="-450" dirty="0">
                <a:solidFill>
                  <a:srgbClr val="EFF5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01</a:t>
            </a:r>
            <a:endParaRPr lang="en-US" sz="11250" dirty="0"/>
          </a:p>
        </p:txBody>
      </p:sp>
      <p:sp>
        <p:nvSpPr>
          <p:cNvPr id="5" name="Text 2"/>
          <p:cNvSpPr/>
          <p:nvPr/>
        </p:nvSpPr>
        <p:spPr>
          <a:xfrm>
            <a:off x="914400" y="2852738"/>
            <a:ext cx="5101590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000"/>
              </a:lnSpc>
              <a:buNone/>
            </a:pPr>
            <a:r>
              <a:rPr lang="en-US" sz="4050" kern="0" spc="-8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Create your Vygo account</a:t>
            </a:r>
            <a:endParaRPr lang="en-US" sz="4050" dirty="0"/>
          </a:p>
        </p:txBody>
      </p:sp>
      <p:sp>
        <p:nvSpPr>
          <p:cNvPr id="6" name="Text 3"/>
          <p:cNvSpPr/>
          <p:nvPr/>
        </p:nvSpPr>
        <p:spPr>
          <a:xfrm>
            <a:off x="914400" y="4180433"/>
            <a:ext cx="5101590" cy="10739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538"/>
              </a:lnSpc>
              <a:buNone/>
            </a:pPr>
            <a:r>
              <a:rPr lang="en-US" sz="1875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Select register, choose the University of Leeds and enter your login details. Then complete the five steps below.</a:t>
            </a:r>
            <a:endParaRPr lang="en-US" sz="1875" dirty="0"/>
          </a:p>
        </p:txBody>
      </p:sp>
      <p:sp>
        <p:nvSpPr>
          <p:cNvPr id="7" name="Shape 4"/>
          <p:cNvSpPr/>
          <p:nvPr/>
        </p:nvSpPr>
        <p:spPr>
          <a:xfrm>
            <a:off x="6553200" y="1390650"/>
            <a:ext cx="1965945" cy="19050"/>
          </a:xfrm>
          <a:prstGeom prst="rect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553200" y="1543050"/>
            <a:ext cx="204214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kern="0" spc="127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1</a:t>
            </a:r>
            <a:endParaRPr lang="en-US" sz="1275" dirty="0"/>
          </a:p>
        </p:txBody>
      </p:sp>
      <p:sp>
        <p:nvSpPr>
          <p:cNvPr id="9" name="Text 6"/>
          <p:cNvSpPr/>
          <p:nvPr/>
        </p:nvSpPr>
        <p:spPr>
          <a:xfrm>
            <a:off x="6553200" y="1890713"/>
            <a:ext cx="2042145" cy="1085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Confirm your name and student ID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553200" y="3071813"/>
            <a:ext cx="1984846" cy="1476152"/>
          </a:xfrm>
          <a:prstGeom prst="roundRect">
            <a:avLst>
              <a:gd name="adj" fmla="val 10324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rcRect b="-338"/>
          <a:stretch/>
        </p:blipFill>
        <p:spPr>
          <a:xfrm>
            <a:off x="6553200" y="3071813"/>
            <a:ext cx="1984846" cy="147615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8766795" y="1390650"/>
            <a:ext cx="1965945" cy="19050"/>
          </a:xfrm>
          <a:prstGeom prst="rect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/>
          <p:nvPr/>
        </p:nvSpPr>
        <p:spPr>
          <a:xfrm>
            <a:off x="8766795" y="1543050"/>
            <a:ext cx="204214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kern="0" spc="127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2</a:t>
            </a:r>
            <a:endParaRPr lang="en-US" sz="1275" dirty="0"/>
          </a:p>
        </p:txBody>
      </p:sp>
      <p:sp>
        <p:nvSpPr>
          <p:cNvPr id="14" name="Text 10"/>
          <p:cNvSpPr/>
          <p:nvPr/>
        </p:nvSpPr>
        <p:spPr>
          <a:xfrm>
            <a:off x="8766795" y="1890713"/>
            <a:ext cx="2042145" cy="1085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Which course are you studying?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8766795" y="3071813"/>
            <a:ext cx="1984921" cy="2755999"/>
          </a:xfrm>
          <a:prstGeom prst="roundRect">
            <a:avLst>
              <a:gd name="adj" fmla="val 7678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rcRect l="-134" r="-134"/>
          <a:stretch/>
        </p:blipFill>
        <p:spPr>
          <a:xfrm>
            <a:off x="8766795" y="3071813"/>
            <a:ext cx="1984921" cy="2755999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980390" y="1390650"/>
            <a:ext cx="1965945" cy="19050"/>
          </a:xfrm>
          <a:prstGeom prst="rect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3"/>
          <p:cNvSpPr/>
          <p:nvPr/>
        </p:nvSpPr>
        <p:spPr>
          <a:xfrm>
            <a:off x="10980390" y="1543050"/>
            <a:ext cx="204214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kern="0" spc="127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3</a:t>
            </a:r>
            <a:endParaRPr lang="en-US" sz="1275" dirty="0"/>
          </a:p>
        </p:txBody>
      </p:sp>
      <p:sp>
        <p:nvSpPr>
          <p:cNvPr id="19" name="Text 14"/>
          <p:cNvSpPr/>
          <p:nvPr/>
        </p:nvSpPr>
        <p:spPr>
          <a:xfrm>
            <a:off x="10980390" y="1890713"/>
            <a:ext cx="2042145" cy="1085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Which stage are you in?</a:t>
            </a:r>
            <a:endParaRPr lang="en-US" sz="1800" dirty="0"/>
          </a:p>
        </p:txBody>
      </p:sp>
      <p:sp>
        <p:nvSpPr>
          <p:cNvPr id="20" name="Shape 15"/>
          <p:cNvSpPr/>
          <p:nvPr/>
        </p:nvSpPr>
        <p:spPr>
          <a:xfrm>
            <a:off x="10980390" y="3071813"/>
            <a:ext cx="1984921" cy="1659062"/>
          </a:xfrm>
          <a:prstGeom prst="roundRect">
            <a:avLst>
              <a:gd name="adj" fmla="val 9186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rcRect b="-191"/>
          <a:stretch/>
        </p:blipFill>
        <p:spPr>
          <a:xfrm>
            <a:off x="10980390" y="3071813"/>
            <a:ext cx="1984921" cy="1659062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13193985" y="1390650"/>
            <a:ext cx="1965945" cy="19050"/>
          </a:xfrm>
          <a:prstGeom prst="rect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17"/>
          <p:cNvSpPr/>
          <p:nvPr/>
        </p:nvSpPr>
        <p:spPr>
          <a:xfrm>
            <a:off x="13193985" y="1543050"/>
            <a:ext cx="204214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kern="0" spc="127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4</a:t>
            </a:r>
            <a:endParaRPr lang="en-US" sz="1275" dirty="0"/>
          </a:p>
        </p:txBody>
      </p:sp>
      <p:sp>
        <p:nvSpPr>
          <p:cNvPr id="24" name="Text 18"/>
          <p:cNvSpPr/>
          <p:nvPr/>
        </p:nvSpPr>
        <p:spPr>
          <a:xfrm>
            <a:off x="13193985" y="1890713"/>
            <a:ext cx="2042145" cy="1085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Are you an International or Home Student?</a:t>
            </a:r>
            <a:endParaRPr lang="en-US" sz="1800" dirty="0"/>
          </a:p>
        </p:txBody>
      </p:sp>
      <p:sp>
        <p:nvSpPr>
          <p:cNvPr id="25" name="Shape 19"/>
          <p:cNvSpPr/>
          <p:nvPr/>
        </p:nvSpPr>
        <p:spPr>
          <a:xfrm>
            <a:off x="13193985" y="3071813"/>
            <a:ext cx="1984846" cy="814313"/>
          </a:xfrm>
          <a:prstGeom prst="roundRect">
            <a:avLst>
              <a:gd name="adj" fmla="val 18715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rcRect b="-1414"/>
          <a:stretch/>
        </p:blipFill>
        <p:spPr>
          <a:xfrm>
            <a:off x="13193985" y="3071813"/>
            <a:ext cx="1984846" cy="814313"/>
          </a:xfrm>
          <a:prstGeom prst="rect">
            <a:avLst/>
          </a:prstGeom>
        </p:spPr>
      </p:pic>
      <p:sp>
        <p:nvSpPr>
          <p:cNvPr id="27" name="Shape 20"/>
          <p:cNvSpPr/>
          <p:nvPr/>
        </p:nvSpPr>
        <p:spPr>
          <a:xfrm>
            <a:off x="15407580" y="1390650"/>
            <a:ext cx="1965945" cy="19050"/>
          </a:xfrm>
          <a:prstGeom prst="rect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Text 21"/>
          <p:cNvSpPr/>
          <p:nvPr/>
        </p:nvSpPr>
        <p:spPr>
          <a:xfrm>
            <a:off x="15407580" y="1543050"/>
            <a:ext cx="204214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kern="0" spc="127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5</a:t>
            </a:r>
            <a:endParaRPr lang="en-US" sz="1275" dirty="0"/>
          </a:p>
        </p:txBody>
      </p:sp>
      <p:sp>
        <p:nvSpPr>
          <p:cNvPr id="29" name="Text 22"/>
          <p:cNvSpPr/>
          <p:nvPr/>
        </p:nvSpPr>
        <p:spPr>
          <a:xfrm>
            <a:off x="15407580" y="1890713"/>
            <a:ext cx="2042145" cy="1085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Please select your faculty</a:t>
            </a:r>
            <a:endParaRPr lang="en-US" sz="1800" dirty="0"/>
          </a:p>
        </p:txBody>
      </p:sp>
      <p:sp>
        <p:nvSpPr>
          <p:cNvPr id="30" name="Shape 23"/>
          <p:cNvSpPr/>
          <p:nvPr/>
        </p:nvSpPr>
        <p:spPr>
          <a:xfrm>
            <a:off x="15407580" y="3071813"/>
            <a:ext cx="1984921" cy="2781077"/>
          </a:xfrm>
          <a:prstGeom prst="roundRect">
            <a:avLst>
              <a:gd name="adj" fmla="val 7678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rcRect l="-137" r="-137"/>
          <a:stretch/>
        </p:blipFill>
        <p:spPr>
          <a:xfrm>
            <a:off x="15407580" y="3071813"/>
            <a:ext cx="1984921" cy="2781077"/>
          </a:xfrm>
          <a:prstGeom prst="rect">
            <a:avLst/>
          </a:prstGeom>
        </p:spPr>
      </p:pic>
      <p:sp>
        <p:nvSpPr>
          <p:cNvPr id="32" name="Shape 24"/>
          <p:cNvSpPr/>
          <p:nvPr/>
        </p:nvSpPr>
        <p:spPr>
          <a:xfrm>
            <a:off x="914400" y="9148763"/>
            <a:ext cx="16459200" cy="9525"/>
          </a:xfrm>
          <a:prstGeom prst="rect">
            <a:avLst/>
          </a:prstGeom>
          <a:solidFill>
            <a:srgbClr val="E3E6E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3" name="Text 25"/>
          <p:cNvSpPr/>
          <p:nvPr/>
        </p:nvSpPr>
        <p:spPr>
          <a:xfrm>
            <a:off x="914400" y="9348788"/>
            <a:ext cx="3461258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LUBS Taught Postgraduate Buddy Scheme</a:t>
            </a:r>
            <a:endParaRPr lang="en-US" sz="1275" dirty="0"/>
          </a:p>
        </p:txBody>
      </p:sp>
      <p:sp>
        <p:nvSpPr>
          <p:cNvPr id="34" name="Text 26"/>
          <p:cNvSpPr/>
          <p:nvPr/>
        </p:nvSpPr>
        <p:spPr>
          <a:xfrm>
            <a:off x="17171194" y="9348788"/>
            <a:ext cx="278606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02</a:t>
            </a:r>
            <a:endParaRPr lang="en-US" sz="12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766763"/>
            <a:ext cx="1337846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3 OF 6</a:t>
            </a:r>
            <a:endParaRPr lang="en-US" sz="1425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2498" y="723900"/>
            <a:ext cx="841102" cy="3238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1390650"/>
            <a:ext cx="15716250" cy="6181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0662"/>
              </a:lnSpc>
              <a:buNone/>
            </a:pPr>
            <a:r>
              <a:rPr lang="en-US" sz="4350" kern="0" spc="-87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Join the LUBS Buddy Scheme 2026/27</a:t>
            </a:r>
            <a:endParaRPr lang="en-US" sz="4350" dirty="0"/>
          </a:p>
        </p:txBody>
      </p:sp>
      <p:sp>
        <p:nvSpPr>
          <p:cNvPr id="5" name="Text 2"/>
          <p:cNvSpPr/>
          <p:nvPr/>
        </p:nvSpPr>
        <p:spPr>
          <a:xfrm>
            <a:off x="914400" y="2180258"/>
            <a:ext cx="14716125" cy="7847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397"/>
              </a:lnSpc>
              <a:buNone/>
            </a:pPr>
            <a:r>
              <a:rPr lang="en-US" sz="21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The programme will pop up as a recommended programme on your homepage. Enter the programme, select </a:t>
            </a:r>
            <a:r>
              <a:rPr lang="en-US" sz="21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Join programme as a buddy </a:t>
            </a:r>
            <a:r>
              <a:rPr lang="en-US" sz="21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then answer the join questions.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914400" y="3136478"/>
            <a:ext cx="10893921" cy="2019300"/>
          </a:xfrm>
          <a:prstGeom prst="roundRect">
            <a:avLst>
              <a:gd name="adj" fmla="val 7547"/>
            </a:avLst>
          </a:prstGeom>
          <a:ln w="9525">
            <a:solidFill>
              <a:srgbClr val="E3E6EC"/>
            </a:solidFill>
            <a:prstDash val="solid"/>
          </a:ln>
          <a:effectLst>
            <a:outerShdw blurRad="19050" dist="9525" dir="5400000" algn="bl" rotWithShape="0">
              <a:srgbClr val="0B1020">
                <a:alpha val="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rcRect t="-388" b="-388"/>
          <a:stretch/>
        </p:blipFill>
        <p:spPr>
          <a:xfrm>
            <a:off x="914400" y="3136478"/>
            <a:ext cx="10893921" cy="20193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14400" y="5274469"/>
            <a:ext cx="3829050" cy="19050"/>
          </a:xfrm>
          <a:prstGeom prst="rect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5"/>
          <p:cNvSpPr/>
          <p:nvPr/>
        </p:nvSpPr>
        <p:spPr>
          <a:xfrm>
            <a:off x="914400" y="5484019"/>
            <a:ext cx="421195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kern="0" spc="127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1 OF 4</a:t>
            </a:r>
            <a:endParaRPr lang="en-US" sz="1275" dirty="0"/>
          </a:p>
        </p:txBody>
      </p:sp>
      <p:sp>
        <p:nvSpPr>
          <p:cNvPr id="10" name="Text 6"/>
          <p:cNvSpPr/>
          <p:nvPr/>
        </p:nvSpPr>
        <p:spPr>
          <a:xfrm>
            <a:off x="914400" y="5812631"/>
            <a:ext cx="4211955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9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Programme guidelines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914400" y="6260306"/>
            <a:ext cx="3943922" cy="624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207"/>
              </a:lnSpc>
              <a:buNone/>
            </a:pPr>
            <a:r>
              <a:rPr lang="en-US" sz="165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Read the Participant Agreement, then click Acknowledge.</a:t>
            </a:r>
            <a:endParaRPr lang="en-US" sz="1650" dirty="0"/>
          </a:p>
        </p:txBody>
      </p:sp>
      <p:sp>
        <p:nvSpPr>
          <p:cNvPr id="12" name="Shape 8"/>
          <p:cNvSpPr/>
          <p:nvPr/>
        </p:nvSpPr>
        <p:spPr>
          <a:xfrm>
            <a:off x="5124450" y="5274469"/>
            <a:ext cx="3829050" cy="19050"/>
          </a:xfrm>
          <a:prstGeom prst="rect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/>
          <p:nvPr/>
        </p:nvSpPr>
        <p:spPr>
          <a:xfrm>
            <a:off x="5124450" y="5484019"/>
            <a:ext cx="421195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kern="0" spc="127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2 OF 4</a:t>
            </a:r>
            <a:endParaRPr lang="en-US" sz="1275" dirty="0"/>
          </a:p>
        </p:txBody>
      </p:sp>
      <p:sp>
        <p:nvSpPr>
          <p:cNvPr id="14" name="Text 10"/>
          <p:cNvSpPr/>
          <p:nvPr/>
        </p:nvSpPr>
        <p:spPr>
          <a:xfrm>
            <a:off x="5124450" y="5812631"/>
            <a:ext cx="394392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9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Please select some of your hobbies and interests</a:t>
            </a:r>
            <a:endParaRPr lang="en-US" sz="2100" dirty="0"/>
          </a:p>
        </p:txBody>
      </p:sp>
      <p:sp>
        <p:nvSpPr>
          <p:cNvPr id="15" name="Text 11"/>
          <p:cNvSpPr/>
          <p:nvPr/>
        </p:nvSpPr>
        <p:spPr>
          <a:xfrm>
            <a:off x="5124450" y="6593681"/>
            <a:ext cx="3943922" cy="9181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207"/>
              </a:lnSpc>
              <a:buNone/>
            </a:pPr>
            <a:r>
              <a:rPr lang="en-US" sz="165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Select all options that apply, from Art / Photography through to Vegan / vegetarianism.</a:t>
            </a:r>
            <a:endParaRPr lang="en-US" sz="1650" dirty="0"/>
          </a:p>
        </p:txBody>
      </p:sp>
      <p:sp>
        <p:nvSpPr>
          <p:cNvPr id="16" name="Shape 12"/>
          <p:cNvSpPr/>
          <p:nvPr/>
        </p:nvSpPr>
        <p:spPr>
          <a:xfrm>
            <a:off x="9334500" y="5274469"/>
            <a:ext cx="3829050" cy="19050"/>
          </a:xfrm>
          <a:prstGeom prst="rect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3"/>
          <p:cNvSpPr/>
          <p:nvPr/>
        </p:nvSpPr>
        <p:spPr>
          <a:xfrm>
            <a:off x="9334500" y="5484019"/>
            <a:ext cx="421195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kern="0" spc="127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3 OF 4</a:t>
            </a:r>
            <a:endParaRPr lang="en-US" sz="1275" dirty="0"/>
          </a:p>
        </p:txBody>
      </p:sp>
      <p:sp>
        <p:nvSpPr>
          <p:cNvPr id="18" name="Text 14"/>
          <p:cNvSpPr/>
          <p:nvPr/>
        </p:nvSpPr>
        <p:spPr>
          <a:xfrm>
            <a:off x="9334500" y="5812631"/>
            <a:ext cx="394392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9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What are you hoping to find by joining the Buddy Scheme?</a:t>
            </a:r>
            <a:endParaRPr lang="en-US" sz="2100" dirty="0"/>
          </a:p>
        </p:txBody>
      </p:sp>
      <p:sp>
        <p:nvSpPr>
          <p:cNvPr id="19" name="Text 15"/>
          <p:cNvSpPr/>
          <p:nvPr/>
        </p:nvSpPr>
        <p:spPr>
          <a:xfrm>
            <a:off x="9334500" y="6593681"/>
            <a:ext cx="3943922" cy="12114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207"/>
              </a:lnSpc>
              <a:buNone/>
            </a:pPr>
            <a:r>
              <a:rPr lang="en-US" sz="165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Select all that apply — someone to study with, career benefits, a new friend, people from a similar or different culture.</a:t>
            </a:r>
            <a:endParaRPr lang="en-US" sz="1650" dirty="0"/>
          </a:p>
        </p:txBody>
      </p:sp>
      <p:sp>
        <p:nvSpPr>
          <p:cNvPr id="20" name="Shape 16"/>
          <p:cNvSpPr/>
          <p:nvPr/>
        </p:nvSpPr>
        <p:spPr>
          <a:xfrm>
            <a:off x="13544550" y="5274469"/>
            <a:ext cx="3829050" cy="19050"/>
          </a:xfrm>
          <a:prstGeom prst="rect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7"/>
          <p:cNvSpPr/>
          <p:nvPr/>
        </p:nvSpPr>
        <p:spPr>
          <a:xfrm>
            <a:off x="13544550" y="5484019"/>
            <a:ext cx="421195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kern="0" spc="127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4 OF 4</a:t>
            </a:r>
            <a:endParaRPr lang="en-US" sz="1275" dirty="0"/>
          </a:p>
        </p:txBody>
      </p:sp>
      <p:sp>
        <p:nvSpPr>
          <p:cNvPr id="22" name="Text 18"/>
          <p:cNvSpPr/>
          <p:nvPr/>
        </p:nvSpPr>
        <p:spPr>
          <a:xfrm>
            <a:off x="13544550" y="5812631"/>
            <a:ext cx="3943922" cy="1038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89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Is there anything you’d like us to consider when finding you a match?</a:t>
            </a:r>
            <a:endParaRPr lang="en-US" sz="2100" dirty="0"/>
          </a:p>
        </p:txBody>
      </p:sp>
      <p:sp>
        <p:nvSpPr>
          <p:cNvPr id="23" name="Text 19"/>
          <p:cNvSpPr/>
          <p:nvPr/>
        </p:nvSpPr>
        <p:spPr>
          <a:xfrm>
            <a:off x="13544550" y="6927056"/>
            <a:ext cx="3943922" cy="9181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207"/>
              </a:lnSpc>
              <a:buNone/>
            </a:pPr>
            <a:r>
              <a:rPr lang="en-US" sz="165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 brief response, max 200 characters. Only admins see this. Then click Join programme.</a:t>
            </a:r>
            <a:endParaRPr lang="en-US" sz="1650" dirty="0"/>
          </a:p>
        </p:txBody>
      </p:sp>
      <p:sp>
        <p:nvSpPr>
          <p:cNvPr id="24" name="Shape 20"/>
          <p:cNvSpPr/>
          <p:nvPr/>
        </p:nvSpPr>
        <p:spPr>
          <a:xfrm>
            <a:off x="914400" y="7925767"/>
            <a:ext cx="16459200" cy="880095"/>
          </a:xfrm>
          <a:prstGeom prst="roundRect">
            <a:avLst>
              <a:gd name="adj" fmla="val 21645"/>
            </a:avLst>
          </a:prstGeom>
          <a:solidFill>
            <a:srgbClr val="EFF5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1"/>
          <p:cNvSpPr/>
          <p:nvPr/>
        </p:nvSpPr>
        <p:spPr>
          <a:xfrm>
            <a:off x="1238250" y="8192467"/>
            <a:ext cx="16305276" cy="3847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059"/>
              </a:lnSpc>
              <a:buNone/>
            </a:pPr>
            <a:r>
              <a:rPr lang="en-US" sz="1950" dirty="0">
                <a:solidFill>
                  <a:srgbClr val="3A4256"/>
                </a:solidFill>
                <a:highlight>
                  <a:srgbClr val="EFF5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Once submitted you will see a welcome screen confirming you have joined. Click </a:t>
            </a:r>
            <a:r>
              <a:rPr lang="en-US" sz="19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Continue to programme </a:t>
            </a:r>
            <a:r>
              <a:rPr lang="en-US" sz="1950" dirty="0">
                <a:solidFill>
                  <a:srgbClr val="3A4256"/>
                </a:solidFill>
                <a:highlight>
                  <a:srgbClr val="EFF5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to finish.</a:t>
            </a:r>
            <a:endParaRPr lang="en-US" sz="1950" dirty="0"/>
          </a:p>
        </p:txBody>
      </p:sp>
      <p:sp>
        <p:nvSpPr>
          <p:cNvPr id="26" name="Shape 22"/>
          <p:cNvSpPr/>
          <p:nvPr/>
        </p:nvSpPr>
        <p:spPr>
          <a:xfrm>
            <a:off x="914400" y="9148763"/>
            <a:ext cx="16459200" cy="9525"/>
          </a:xfrm>
          <a:prstGeom prst="rect">
            <a:avLst/>
          </a:prstGeom>
          <a:solidFill>
            <a:srgbClr val="E3E6E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3"/>
          <p:cNvSpPr/>
          <p:nvPr/>
        </p:nvSpPr>
        <p:spPr>
          <a:xfrm>
            <a:off x="914400" y="9348788"/>
            <a:ext cx="3461258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LUBS Taught Postgraduate Buddy Scheme</a:t>
            </a:r>
            <a:endParaRPr lang="en-US" sz="1275" dirty="0"/>
          </a:p>
        </p:txBody>
      </p:sp>
      <p:sp>
        <p:nvSpPr>
          <p:cNvPr id="28" name="Text 24"/>
          <p:cNvSpPr/>
          <p:nvPr/>
        </p:nvSpPr>
        <p:spPr>
          <a:xfrm>
            <a:off x="17164050" y="9348788"/>
            <a:ext cx="28575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05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766763"/>
            <a:ext cx="1334162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2 OF 6</a:t>
            </a:r>
            <a:endParaRPr lang="en-US" sz="1425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2498" y="723900"/>
            <a:ext cx="841102" cy="3238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1390650"/>
            <a:ext cx="5101590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000"/>
              </a:lnSpc>
              <a:buNone/>
            </a:pPr>
            <a:r>
              <a:rPr lang="en-US" sz="4050" kern="0" spc="-8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Complete your profile</a:t>
            </a:r>
            <a:endParaRPr lang="en-US" sz="4050" dirty="0"/>
          </a:p>
        </p:txBody>
      </p:sp>
      <p:sp>
        <p:nvSpPr>
          <p:cNvPr id="5" name="Text 2"/>
          <p:cNvSpPr/>
          <p:nvPr/>
        </p:nvSpPr>
        <p:spPr>
          <a:xfrm>
            <a:off x="914400" y="2699296"/>
            <a:ext cx="5101590" cy="13638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0476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Complete your profile before joining the programme. Go to the bottom left corner of your screen, click the area showing your name, then click profile to edit it.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914400" y="4367957"/>
            <a:ext cx="95250" cy="95250"/>
          </a:xfrm>
          <a:prstGeom prst="ellipse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1162050" y="4253657"/>
            <a:ext cx="4846511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Upload a selfie as your profile picture, or any placeholder image.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914400" y="5179368"/>
            <a:ext cx="95250" cy="95250"/>
          </a:xfrm>
          <a:prstGeom prst="ellipse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162050" y="5065068"/>
            <a:ext cx="4846511" cy="9980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Complete your “About me” section, including relevant experience, and let your personality come across.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914400" y="6310759"/>
            <a:ext cx="95250" cy="95250"/>
          </a:xfrm>
          <a:prstGeom prst="ellipse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1162050" y="6196459"/>
            <a:ext cx="366205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Select any languages you speak.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914400" y="6802189"/>
            <a:ext cx="95250" cy="95250"/>
          </a:xfrm>
          <a:prstGeom prst="ellipse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1162050" y="6687889"/>
            <a:ext cx="4846511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Add the times you are available for students to book sessions with you on Vygo.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914400" y="7613600"/>
            <a:ext cx="95250" cy="95250"/>
          </a:xfrm>
          <a:prstGeom prst="ellipse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1162050" y="7499300"/>
            <a:ext cx="4846511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Record an intro video so others can learn more about you.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553200" y="1390650"/>
            <a:ext cx="3453384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Open each item from the Complete your profile list.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6553200" y="2152650"/>
            <a:ext cx="3371701" cy="2908771"/>
          </a:xfrm>
          <a:prstGeom prst="roundRect">
            <a:avLst>
              <a:gd name="adj" fmla="val 5239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rcRect t="-46" b="-46"/>
          <a:stretch/>
        </p:blipFill>
        <p:spPr>
          <a:xfrm>
            <a:off x="6553200" y="2152650"/>
            <a:ext cx="3371701" cy="2908771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0287000" y="1390650"/>
            <a:ext cx="3453384" cy="9295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Basic Info holds your photo, tagline, About me and languages.</a:t>
            </a:r>
            <a:endParaRPr lang="en-US" sz="1800" dirty="0"/>
          </a:p>
        </p:txBody>
      </p:sp>
      <p:sp>
        <p:nvSpPr>
          <p:cNvPr id="20" name="Shape 16"/>
          <p:cNvSpPr/>
          <p:nvPr/>
        </p:nvSpPr>
        <p:spPr>
          <a:xfrm>
            <a:off x="10287000" y="2415406"/>
            <a:ext cx="2701528" cy="4972050"/>
          </a:xfrm>
          <a:prstGeom prst="roundRect">
            <a:avLst>
              <a:gd name="adj" fmla="val 5641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rcRect l="-161" r="-161"/>
          <a:stretch/>
        </p:blipFill>
        <p:spPr>
          <a:xfrm>
            <a:off x="10287000" y="2415406"/>
            <a:ext cx="2701528" cy="49720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4020800" y="1390650"/>
            <a:ext cx="3453384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Availability sets the times you are free for sessions.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14020800" y="2152650"/>
            <a:ext cx="2603897" cy="4972050"/>
          </a:xfrm>
          <a:prstGeom prst="roundRect">
            <a:avLst>
              <a:gd name="adj" fmla="val 5853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rcRect l="-175" r="-175"/>
          <a:stretch/>
        </p:blipFill>
        <p:spPr>
          <a:xfrm>
            <a:off x="14020800" y="2152650"/>
            <a:ext cx="2603897" cy="497205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914400" y="9148763"/>
            <a:ext cx="16459200" cy="9525"/>
          </a:xfrm>
          <a:prstGeom prst="rect">
            <a:avLst/>
          </a:prstGeom>
          <a:solidFill>
            <a:srgbClr val="E3E6E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0"/>
          <p:cNvSpPr/>
          <p:nvPr/>
        </p:nvSpPr>
        <p:spPr>
          <a:xfrm>
            <a:off x="914400" y="9348788"/>
            <a:ext cx="3461258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LUBS Taught Postgraduate Buddy Scheme</a:t>
            </a:r>
            <a:endParaRPr lang="en-US" sz="1275" dirty="0"/>
          </a:p>
        </p:txBody>
      </p:sp>
      <p:sp>
        <p:nvSpPr>
          <p:cNvPr id="27" name="Text 21"/>
          <p:cNvSpPr/>
          <p:nvPr/>
        </p:nvSpPr>
        <p:spPr>
          <a:xfrm>
            <a:off x="17167101" y="9348788"/>
            <a:ext cx="28269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03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766763"/>
            <a:ext cx="1334162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2 OF 6</a:t>
            </a:r>
            <a:endParaRPr lang="en-US" sz="1425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2498" y="723900"/>
            <a:ext cx="841102" cy="3238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962945"/>
            <a:ext cx="6940280" cy="5781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000"/>
              </a:lnSpc>
              <a:buNone/>
            </a:pPr>
            <a:r>
              <a:rPr lang="en-US" sz="4050" kern="0" spc="-8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Your finished profile</a:t>
            </a:r>
            <a:endParaRPr lang="en-US" sz="4050" dirty="0"/>
          </a:p>
        </p:txBody>
      </p:sp>
      <p:sp>
        <p:nvSpPr>
          <p:cNvPr id="5" name="Text 2"/>
          <p:cNvSpPr/>
          <p:nvPr/>
        </p:nvSpPr>
        <p:spPr>
          <a:xfrm>
            <a:off x="914400" y="3769668"/>
            <a:ext cx="6498625" cy="7561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0882"/>
              </a:lnSpc>
              <a:buNone/>
            </a:pPr>
            <a:r>
              <a:rPr lang="en-US" sz="195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Once completed, your profile will look something like this.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14400" y="4754463"/>
            <a:ext cx="6498625" cy="11152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0882"/>
              </a:lnSpc>
              <a:buNone/>
            </a:pPr>
            <a:r>
              <a:rPr lang="en-US" sz="195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Change anything later from the settings under your account, or with the </a:t>
            </a:r>
            <a:r>
              <a:rPr lang="en-US" sz="19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Edit profile </a:t>
            </a:r>
            <a:r>
              <a:rPr lang="en-US" sz="195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button. You can add more details, such as an intro video, at any point.</a:t>
            </a:r>
            <a:endParaRPr lang="en-US" sz="1950" dirty="0"/>
          </a:p>
        </p:txBody>
      </p:sp>
      <p:sp>
        <p:nvSpPr>
          <p:cNvPr id="7" name="Shape 4"/>
          <p:cNvSpPr/>
          <p:nvPr/>
        </p:nvSpPr>
        <p:spPr>
          <a:xfrm>
            <a:off x="914400" y="6098307"/>
            <a:ext cx="6309345" cy="1135261"/>
          </a:xfrm>
          <a:prstGeom prst="roundRect">
            <a:avLst>
              <a:gd name="adj" fmla="val 16780"/>
            </a:avLst>
          </a:prstGeom>
          <a:solidFill>
            <a:srgbClr val="EFF5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1200150" y="6345957"/>
            <a:ext cx="5927125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3A4256"/>
                </a:solidFill>
                <a:highlight>
                  <a:srgbClr val="EFF5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If you make any changes, click 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Save changes </a:t>
            </a:r>
            <a:r>
              <a:rPr lang="en-US" sz="1800" dirty="0">
                <a:solidFill>
                  <a:srgbClr val="3A4256"/>
                </a:solidFill>
                <a:highlight>
                  <a:srgbClr val="EFF5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when you are done.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8377758" y="1754981"/>
            <a:ext cx="8527554" cy="6686550"/>
          </a:xfrm>
          <a:prstGeom prst="roundRect">
            <a:avLst>
              <a:gd name="adj" fmla="val 2849"/>
            </a:avLst>
          </a:prstGeom>
          <a:ln w="9525">
            <a:solidFill>
              <a:srgbClr val="E3E6EC"/>
            </a:solidFill>
            <a:prstDash val="solid"/>
          </a:ln>
          <a:effectLst>
            <a:outerShdw blurRad="152400" dist="57150" dir="5400000" algn="bl" rotWithShape="0">
              <a:srgbClr val="0B102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rcRect t="-31" b="-31"/>
          <a:stretch/>
        </p:blipFill>
        <p:spPr>
          <a:xfrm>
            <a:off x="8377758" y="1754981"/>
            <a:ext cx="8527554" cy="668655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14400" y="9148763"/>
            <a:ext cx="16459200" cy="9525"/>
          </a:xfrm>
          <a:prstGeom prst="rect">
            <a:avLst/>
          </a:prstGeom>
          <a:solidFill>
            <a:srgbClr val="E3E6E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8"/>
          <p:cNvSpPr/>
          <p:nvPr/>
        </p:nvSpPr>
        <p:spPr>
          <a:xfrm>
            <a:off x="914400" y="9348788"/>
            <a:ext cx="3461258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LUBS Taught Postgraduate Buddy Scheme</a:t>
            </a:r>
            <a:endParaRPr lang="en-US" sz="1275" dirty="0"/>
          </a:p>
        </p:txBody>
      </p:sp>
      <p:sp>
        <p:nvSpPr>
          <p:cNvPr id="13" name="Text 9"/>
          <p:cNvSpPr/>
          <p:nvPr/>
        </p:nvSpPr>
        <p:spPr>
          <a:xfrm>
            <a:off x="17164496" y="9348788"/>
            <a:ext cx="285304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04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160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766763"/>
            <a:ext cx="1342921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FFFFFF">
                    <a:alpha val="7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4 OF 6</a:t>
            </a:r>
            <a:endParaRPr lang="en-US" sz="1425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2498" y="723900"/>
            <a:ext cx="841102" cy="3238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1390650"/>
            <a:ext cx="18105120" cy="5781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000"/>
              </a:lnSpc>
              <a:buNone/>
            </a:pPr>
            <a:r>
              <a:rPr lang="en-US" sz="4050" kern="0" spc="-8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The matching process</a:t>
            </a:r>
            <a:endParaRPr lang="en-US" sz="4050" dirty="0"/>
          </a:p>
        </p:txBody>
      </p:sp>
      <p:sp>
        <p:nvSpPr>
          <p:cNvPr id="5" name="Text 2"/>
          <p:cNvSpPr/>
          <p:nvPr/>
        </p:nvSpPr>
        <p:spPr>
          <a:xfrm>
            <a:off x="914400" y="2083073"/>
            <a:ext cx="17079717" cy="3833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538"/>
              </a:lnSpc>
              <a:buNone/>
            </a:pPr>
            <a:r>
              <a:rPr lang="en-US" sz="1875" dirty="0">
                <a:solidFill>
                  <a:srgbClr val="FFFFFF">
                    <a:alpha val="9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Once you have been matched, you will receive a notification by email, and a chat will appear with the person you have been paired with.</a:t>
            </a:r>
            <a:endParaRPr lang="en-US" sz="1875" dirty="0"/>
          </a:p>
        </p:txBody>
      </p:sp>
      <p:sp>
        <p:nvSpPr>
          <p:cNvPr id="6" name="Shape 3"/>
          <p:cNvSpPr/>
          <p:nvPr/>
        </p:nvSpPr>
        <p:spPr>
          <a:xfrm>
            <a:off x="914400" y="4091732"/>
            <a:ext cx="5232350" cy="28575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914400" y="4348907"/>
            <a:ext cx="5755585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FFFFFF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PHASE 1</a:t>
            </a:r>
            <a:endParaRPr lang="en-US" sz="1425" dirty="0"/>
          </a:p>
        </p:txBody>
      </p:sp>
      <p:sp>
        <p:nvSpPr>
          <p:cNvPr id="8" name="Text 5"/>
          <p:cNvSpPr/>
          <p:nvPr/>
        </p:nvSpPr>
        <p:spPr>
          <a:xfrm>
            <a:off x="914400" y="4777532"/>
            <a:ext cx="5755585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Sign up</a:t>
            </a:r>
            <a:endParaRPr lang="en-US" sz="2550" dirty="0"/>
          </a:p>
        </p:txBody>
      </p:sp>
      <p:sp>
        <p:nvSpPr>
          <p:cNvPr id="9" name="Text 6"/>
          <p:cNvSpPr/>
          <p:nvPr/>
        </p:nvSpPr>
        <p:spPr>
          <a:xfrm>
            <a:off x="914400" y="5387132"/>
            <a:ext cx="5389321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FFFFF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Log in and visit your chat page. Follow the steps in this guide to complete your profile.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527750" y="4091732"/>
            <a:ext cx="5232425" cy="28575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527750" y="4348907"/>
            <a:ext cx="5755667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FFFFFF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PHASE 2</a:t>
            </a:r>
            <a:endParaRPr lang="en-US" sz="1425" dirty="0"/>
          </a:p>
        </p:txBody>
      </p:sp>
      <p:sp>
        <p:nvSpPr>
          <p:cNvPr id="12" name="Text 9"/>
          <p:cNvSpPr/>
          <p:nvPr/>
        </p:nvSpPr>
        <p:spPr>
          <a:xfrm>
            <a:off x="6527750" y="4777532"/>
            <a:ext cx="5755667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Matching</a:t>
            </a:r>
            <a:endParaRPr lang="en-US" sz="2550" dirty="0"/>
          </a:p>
        </p:txBody>
      </p:sp>
      <p:sp>
        <p:nvSpPr>
          <p:cNvPr id="13" name="Text 10"/>
          <p:cNvSpPr/>
          <p:nvPr/>
        </p:nvSpPr>
        <p:spPr>
          <a:xfrm>
            <a:off x="6527750" y="5387132"/>
            <a:ext cx="5755667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FFFFF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We hope to match you to a buddy.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12141175" y="4091732"/>
            <a:ext cx="5232350" cy="28575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12141175" y="4348907"/>
            <a:ext cx="5755585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FFFFFF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PHASE 3</a:t>
            </a:r>
            <a:endParaRPr lang="en-US" sz="1425" dirty="0"/>
          </a:p>
        </p:txBody>
      </p:sp>
      <p:sp>
        <p:nvSpPr>
          <p:cNvPr id="16" name="Text 13"/>
          <p:cNvSpPr/>
          <p:nvPr/>
        </p:nvSpPr>
        <p:spPr>
          <a:xfrm>
            <a:off x="12141175" y="4777532"/>
            <a:ext cx="5755585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Get started</a:t>
            </a:r>
            <a:endParaRPr lang="en-US" sz="2550" dirty="0"/>
          </a:p>
        </p:txBody>
      </p:sp>
      <p:sp>
        <p:nvSpPr>
          <p:cNvPr id="17" name="Text 14"/>
          <p:cNvSpPr/>
          <p:nvPr/>
        </p:nvSpPr>
        <p:spPr>
          <a:xfrm>
            <a:off x="12141175" y="5387132"/>
            <a:ext cx="5389321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FFFFF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As soon as you know who your buddy is, you can start chatting.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914400" y="7690545"/>
            <a:ext cx="16459200" cy="1315343"/>
          </a:xfrm>
          <a:prstGeom prst="roundRect">
            <a:avLst>
              <a:gd name="adj" fmla="val 14483"/>
            </a:avLst>
          </a:prstGeom>
          <a:solidFill>
            <a:srgbClr val="FFFFFF">
              <a:alpha val="14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1257300" y="7976295"/>
            <a:ext cx="17350740" cy="385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Any queries?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1257300" y="8400157"/>
            <a:ext cx="1735074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FFFFFF">
                    <a:alpha val="9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Email s.l.gent@leeds.ac.uk with any queries or concerns.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914400" y="9348788"/>
            <a:ext cx="3461258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>
                    <a:alpha val="6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LUBS Taught Postgraduate Buddy Scheme</a:t>
            </a:r>
            <a:endParaRPr lang="en-US" sz="1275" dirty="0"/>
          </a:p>
        </p:txBody>
      </p:sp>
      <p:sp>
        <p:nvSpPr>
          <p:cNvPr id="22" name="Text 19"/>
          <p:cNvSpPr/>
          <p:nvPr/>
        </p:nvSpPr>
        <p:spPr>
          <a:xfrm>
            <a:off x="17161148" y="9348788"/>
            <a:ext cx="288652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FFFFFF">
                    <a:alpha val="6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06</a:t>
            </a:r>
            <a:endParaRPr lang="en-US" sz="12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766763"/>
            <a:ext cx="1341529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5 OF 6</a:t>
            </a:r>
            <a:endParaRPr lang="en-US" sz="1425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2498" y="723900"/>
            <a:ext cx="841102" cy="3238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1390650"/>
            <a:ext cx="5494020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000"/>
              </a:lnSpc>
              <a:buNone/>
            </a:pPr>
            <a:r>
              <a:rPr lang="en-US" sz="4050" kern="0" spc="-8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Managing your account</a:t>
            </a:r>
            <a:endParaRPr lang="en-US" sz="4050" dirty="0"/>
          </a:p>
        </p:txBody>
      </p:sp>
      <p:sp>
        <p:nvSpPr>
          <p:cNvPr id="5" name="Text 2"/>
          <p:cNvSpPr/>
          <p:nvPr/>
        </p:nvSpPr>
        <p:spPr>
          <a:xfrm>
            <a:off x="914400" y="2699296"/>
            <a:ext cx="5494020" cy="13638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0476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Click your profile area in the 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bottom left corner </a:t>
            </a: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to manage your account. Whenever you log in you land on your Dashboard, which summarises and links to your chats, sessions and events.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914400" y="4253657"/>
            <a:ext cx="5334000" cy="1794421"/>
          </a:xfrm>
          <a:prstGeom prst="roundRect">
            <a:avLst>
              <a:gd name="adj" fmla="val 10616"/>
            </a:avLst>
          </a:prstGeom>
          <a:solidFill>
            <a:srgbClr val="EFF5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1200150" y="4501307"/>
            <a:ext cx="5238750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OUR RECOMMENDATION</a:t>
            </a:r>
            <a:endParaRPr lang="en-US" sz="1425" dirty="0"/>
          </a:p>
        </p:txBody>
      </p:sp>
      <p:sp>
        <p:nvSpPr>
          <p:cNvPr id="8" name="Text 5"/>
          <p:cNvSpPr/>
          <p:nvPr/>
        </p:nvSpPr>
        <p:spPr>
          <a:xfrm>
            <a:off x="1200150" y="4834682"/>
            <a:ext cx="4905375" cy="10038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412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Connect your calendar, so unavailable times are blocked out and booked sessions appear in your usual calendar.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914400" y="6276677"/>
            <a:ext cx="5494020" cy="13638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0476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You can also control your email and app push notifications here. Set your </a:t>
            </a: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Status </a:t>
            </a: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to Busy or Away when you cannot talk to your connections; otherwise leave yourself Available.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934200" y="1702594"/>
            <a:ext cx="3364587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Your profile area, bottom left.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6934200" y="2097881"/>
            <a:ext cx="1402184" cy="2876550"/>
          </a:xfrm>
          <a:prstGeom prst="roundRect">
            <a:avLst>
              <a:gd name="adj" fmla="val 10869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rcRect l="-352" r="-352"/>
          <a:stretch/>
        </p:blipFill>
        <p:spPr>
          <a:xfrm>
            <a:off x="6934200" y="2097881"/>
            <a:ext cx="1402184" cy="287655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0297716" y="1702594"/>
            <a:ext cx="3051736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Status and account menu.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10297716" y="2097881"/>
            <a:ext cx="2539678" cy="2876550"/>
          </a:xfrm>
          <a:prstGeom prst="roundRect">
            <a:avLst>
              <a:gd name="adj" fmla="val 6001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rcRect l="-44" r="-44"/>
          <a:stretch/>
        </p:blipFill>
        <p:spPr>
          <a:xfrm>
            <a:off x="10297716" y="2097881"/>
            <a:ext cx="2539678" cy="287655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934200" y="5222081"/>
            <a:ext cx="11483340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The Account page and its sections.</a:t>
            </a:r>
            <a:endParaRPr lang="en-US" sz="1800" dirty="0"/>
          </a:p>
        </p:txBody>
      </p:sp>
      <p:sp>
        <p:nvSpPr>
          <p:cNvPr id="17" name="Shape 12"/>
          <p:cNvSpPr/>
          <p:nvPr/>
        </p:nvSpPr>
        <p:spPr>
          <a:xfrm>
            <a:off x="6934200" y="5617369"/>
            <a:ext cx="7770242" cy="2876550"/>
          </a:xfrm>
          <a:prstGeom prst="roundRect">
            <a:avLst>
              <a:gd name="adj" fmla="val 5298"/>
            </a:avLst>
          </a:prstGeom>
          <a:ln w="9525">
            <a:solidFill>
              <a:srgbClr val="E3E6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rcRect t="-210" b="-210"/>
          <a:stretch/>
        </p:blipFill>
        <p:spPr>
          <a:xfrm>
            <a:off x="6934200" y="5617369"/>
            <a:ext cx="7770242" cy="287655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914400" y="9148763"/>
            <a:ext cx="16459200" cy="9525"/>
          </a:xfrm>
          <a:prstGeom prst="rect">
            <a:avLst/>
          </a:prstGeom>
          <a:solidFill>
            <a:srgbClr val="E3E6E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4"/>
          <p:cNvSpPr/>
          <p:nvPr/>
        </p:nvSpPr>
        <p:spPr>
          <a:xfrm>
            <a:off x="914400" y="9348788"/>
            <a:ext cx="3461258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LUBS Taught Postgraduate Buddy Scheme</a:t>
            </a:r>
            <a:endParaRPr lang="en-US" sz="1275" dirty="0"/>
          </a:p>
        </p:txBody>
      </p:sp>
      <p:sp>
        <p:nvSpPr>
          <p:cNvPr id="21" name="Text 15"/>
          <p:cNvSpPr/>
          <p:nvPr/>
        </p:nvSpPr>
        <p:spPr>
          <a:xfrm>
            <a:off x="17178635" y="9348788"/>
            <a:ext cx="27116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07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766763"/>
            <a:ext cx="1344803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142" dirty="0">
                <a:solidFill>
                  <a:srgbClr val="0160F7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STEP 6 OF 6</a:t>
            </a:r>
            <a:endParaRPr lang="en-US" sz="1425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2498" y="723900"/>
            <a:ext cx="841102" cy="3238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1390650"/>
            <a:ext cx="5448300" cy="1252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65217"/>
              </a:lnSpc>
              <a:buNone/>
            </a:pPr>
            <a:r>
              <a:rPr lang="en-US" sz="11250" kern="0" spc="-450" dirty="0">
                <a:solidFill>
                  <a:srgbClr val="EFF5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06</a:t>
            </a:r>
            <a:endParaRPr lang="en-US" sz="11250" dirty="0"/>
          </a:p>
        </p:txBody>
      </p:sp>
      <p:sp>
        <p:nvSpPr>
          <p:cNvPr id="5" name="Text 2"/>
          <p:cNvSpPr/>
          <p:nvPr/>
        </p:nvSpPr>
        <p:spPr>
          <a:xfrm>
            <a:off x="914400" y="2833688"/>
            <a:ext cx="5101590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000"/>
              </a:lnSpc>
              <a:buNone/>
            </a:pPr>
            <a:r>
              <a:rPr lang="en-US" sz="4050" kern="0" spc="-8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Communicating on Vygo</a:t>
            </a:r>
            <a:endParaRPr lang="en-US" sz="4050" dirty="0"/>
          </a:p>
        </p:txBody>
      </p:sp>
      <p:sp>
        <p:nvSpPr>
          <p:cNvPr id="6" name="Shape 3"/>
          <p:cNvSpPr/>
          <p:nvPr/>
        </p:nvSpPr>
        <p:spPr>
          <a:xfrm>
            <a:off x="914400" y="4256633"/>
            <a:ext cx="95250" cy="95250"/>
          </a:xfrm>
          <a:prstGeom prst="ellipse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1162050" y="4142333"/>
            <a:ext cx="4846511" cy="9980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Click the Chat icon in the top left to see and message your connections. A blue dot means something is unread.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914400" y="5388025"/>
            <a:ext cx="95250" cy="95250"/>
          </a:xfrm>
          <a:prstGeom prst="ellipse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162050" y="5273725"/>
            <a:ext cx="4846511" cy="9980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Flick between chats on the left, read in the large pane, and write in the box at the bottom.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914400" y="6519416"/>
            <a:ext cx="95250" cy="95250"/>
          </a:xfrm>
          <a:prstGeom prst="ellipse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1162050" y="6405116"/>
            <a:ext cx="4846511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Attach files, format text and use emojis, if that is your style.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914400" y="7330827"/>
            <a:ext cx="95250" cy="95250"/>
          </a:xfrm>
          <a:prstGeom prst="ellipse">
            <a:avLst/>
          </a:prstGeom>
          <a:solidFill>
            <a:srgbClr val="0160F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1162050" y="7216527"/>
            <a:ext cx="4846511" cy="13180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667"/>
              </a:lnSpc>
              <a:buNone/>
            </a:pPr>
            <a:r>
              <a:rPr lang="en-US" sz="1800" dirty="0">
                <a:solidFill>
                  <a:srgbClr val="3A425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View your connection’s profile in the top right, or book a session whenever you are ready. Your buddy can do the same on their side.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543824" y="3079477"/>
            <a:ext cx="10839227" cy="4037558"/>
          </a:xfrm>
          <a:prstGeom prst="roundRect">
            <a:avLst>
              <a:gd name="adj" fmla="val 3775"/>
            </a:avLst>
          </a:prstGeom>
          <a:ln w="9525">
            <a:solidFill>
              <a:srgbClr val="E3E6EC"/>
            </a:solidFill>
            <a:prstDash val="solid"/>
          </a:ln>
          <a:effectLst>
            <a:outerShdw blurRad="19050" dist="9525" dir="5400000" algn="bl" rotWithShape="0">
              <a:srgbClr val="0B1020">
                <a:alpha val="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rcRect t="-149" b="-149"/>
          <a:stretch/>
        </p:blipFill>
        <p:spPr>
          <a:xfrm>
            <a:off x="6543824" y="3079477"/>
            <a:ext cx="10839227" cy="4037558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914400" y="9148763"/>
            <a:ext cx="16459200" cy="9525"/>
          </a:xfrm>
          <a:prstGeom prst="rect">
            <a:avLst/>
          </a:prstGeom>
          <a:solidFill>
            <a:srgbClr val="E3E6E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3"/>
          <p:cNvSpPr/>
          <p:nvPr/>
        </p:nvSpPr>
        <p:spPr>
          <a:xfrm>
            <a:off x="914400" y="9348788"/>
            <a:ext cx="3461258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LUBS Taught Postgraduate Buddy Scheme</a:t>
            </a:r>
            <a:endParaRPr lang="en-US" sz="1275" dirty="0"/>
          </a:p>
        </p:txBody>
      </p:sp>
      <p:sp>
        <p:nvSpPr>
          <p:cNvPr id="18" name="Text 14"/>
          <p:cNvSpPr/>
          <p:nvPr/>
        </p:nvSpPr>
        <p:spPr>
          <a:xfrm>
            <a:off x="17164348" y="9348788"/>
            <a:ext cx="285452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dirty="0">
                <a:solidFill>
                  <a:srgbClr val="6B738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08</a:t>
            </a:r>
            <a:endParaRPr lang="en-US" sz="12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993</Words>
  <Application>Microsoft Office PowerPoint</Application>
  <PresentationFormat>Custom</PresentationFormat>
  <Paragraphs>116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Mark Hackney</cp:lastModifiedBy>
  <cp:revision>1</cp:revision>
  <dcterms:created xsi:type="dcterms:W3CDTF">2026-09-11T08:45:18Z</dcterms:created>
  <dcterms:modified xsi:type="dcterms:W3CDTF">2026-09-11T15:43:39Z</dcterms:modified>
</cp:coreProperties>
</file>